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9" r:id="rId3"/>
    <p:sldId id="269" r:id="rId4"/>
    <p:sldId id="288" r:id="rId5"/>
    <p:sldId id="282" r:id="rId6"/>
    <p:sldId id="283" r:id="rId7"/>
    <p:sldId id="284" r:id="rId8"/>
    <p:sldId id="286" r:id="rId9"/>
    <p:sldId id="365" r:id="rId10"/>
    <p:sldId id="293" r:id="rId11"/>
    <p:sldId id="294" r:id="rId12"/>
    <p:sldId id="381" r:id="rId13"/>
    <p:sldId id="366" r:id="rId14"/>
    <p:sldId id="320" r:id="rId15"/>
    <p:sldId id="327" r:id="rId16"/>
    <p:sldId id="273" r:id="rId17"/>
    <p:sldId id="329" r:id="rId18"/>
    <p:sldId id="297" r:id="rId19"/>
    <p:sldId id="369" r:id="rId20"/>
    <p:sldId id="330" r:id="rId21"/>
    <p:sldId id="367" r:id="rId22"/>
    <p:sldId id="339" r:id="rId23"/>
    <p:sldId id="342" r:id="rId24"/>
    <p:sldId id="343" r:id="rId25"/>
    <p:sldId id="382" r:id="rId26"/>
    <p:sldId id="371" r:id="rId27"/>
    <p:sldId id="348" r:id="rId28"/>
    <p:sldId id="368" r:id="rId29"/>
    <p:sldId id="346" r:id="rId30"/>
    <p:sldId id="349" r:id="rId31"/>
    <p:sldId id="372" r:id="rId32"/>
    <p:sldId id="373" r:id="rId33"/>
    <p:sldId id="374" r:id="rId34"/>
    <p:sldId id="309" r:id="rId35"/>
    <p:sldId id="383" r:id="rId36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438" userDrawn="1">
          <p15:clr>
            <a:srgbClr val="F26B43"/>
          </p15:clr>
        </p15:guide>
        <p15:guide id="5" orient="horz" pos="2908" userDrawn="1">
          <p15:clr>
            <a:srgbClr val="A4A3A4"/>
          </p15:clr>
        </p15:guide>
        <p15:guide id="6" orient="horz" pos="1412" userDrawn="1">
          <p15:clr>
            <a:srgbClr val="A4A3A4"/>
          </p15:clr>
        </p15:guide>
        <p15:guide id="7" pos="2547" userDrawn="1">
          <p15:clr>
            <a:srgbClr val="A4A3A4"/>
          </p15:clr>
        </p15:guide>
        <p15:guide id="8" pos="5110" userDrawn="1">
          <p15:clr>
            <a:srgbClr val="A4A3A4"/>
          </p15:clr>
        </p15:guide>
        <p15:guide id="9" orient="horz" pos="2137" userDrawn="1">
          <p15:clr>
            <a:srgbClr val="A4A3A4"/>
          </p15:clr>
        </p15:guide>
        <p15:guide id="10" pos="4974" userDrawn="1">
          <p15:clr>
            <a:srgbClr val="C35EA4"/>
          </p15:clr>
        </p15:guide>
        <p15:guide id="11" pos="7242" userDrawn="1">
          <p15:clr>
            <a:srgbClr val="F26B43"/>
          </p15:clr>
        </p15:guide>
        <p15:guide id="12" orient="horz" pos="459" userDrawn="1">
          <p15:clr>
            <a:srgbClr val="F26B43"/>
          </p15:clr>
        </p15:guide>
        <p15:guide id="13" orient="horz" pos="3838" userDrawn="1">
          <p15:clr>
            <a:srgbClr val="F26B43"/>
          </p15:clr>
        </p15:guide>
        <p15:guide id="14" orient="horz" pos="1117" userDrawn="1">
          <p15:clr>
            <a:srgbClr val="547EBF"/>
          </p15:clr>
        </p15:guide>
        <p15:guide id="15" pos="3840" userDrawn="1">
          <p15:clr>
            <a:srgbClr val="A4A3A4"/>
          </p15:clr>
        </p15:guide>
        <p15:guide id="16" pos="2706" userDrawn="1">
          <p15:clr>
            <a:srgbClr val="C35E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143350"/>
    <a:srgbClr val="F3756D"/>
    <a:srgbClr val="70AE06"/>
    <a:srgbClr val="317FC5"/>
    <a:srgbClr val="64C1D5"/>
    <a:srgbClr val="CD3227"/>
    <a:srgbClr val="F5F5F5"/>
    <a:srgbClr val="CE8A27"/>
    <a:srgbClr val="CED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1452" autoAdjust="0"/>
  </p:normalViewPr>
  <p:slideViewPr>
    <p:cSldViewPr snapToGrid="0" showGuides="1">
      <p:cViewPr varScale="1">
        <p:scale>
          <a:sx n="95" d="100"/>
          <a:sy n="95" d="100"/>
        </p:scale>
        <p:origin x="1140" y="72"/>
      </p:cViewPr>
      <p:guideLst>
        <p:guide pos="438"/>
        <p:guide orient="horz" pos="2908"/>
        <p:guide orient="horz" pos="1412"/>
        <p:guide pos="2547"/>
        <p:guide pos="5110"/>
        <p:guide orient="horz" pos="2137"/>
        <p:guide pos="4974"/>
        <p:guide pos="7242"/>
        <p:guide orient="horz" pos="459"/>
        <p:guide orient="horz" pos="3838"/>
        <p:guide orient="horz" pos="1117"/>
        <p:guide pos="3840"/>
        <p:guide pos="27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3G</c:v>
                </c:pt>
              </c:strCache>
            </c:strRef>
          </c:tx>
          <c:spPr>
            <a:ln w="38100" cap="rnd">
              <a:solidFill>
                <a:srgbClr val="2ABEC3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2ABEC3"/>
              </a:solidFill>
              <a:ln w="44450">
                <a:solidFill>
                  <a:srgbClr val="2ABEC3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Air</c:v>
                </c:pt>
                <c:pt idx="1">
                  <c:v>5cm</c:v>
                </c:pt>
                <c:pt idx="2">
                  <c:v>10cm</c:v>
                </c:pt>
                <c:pt idx="3">
                  <c:v>15cm</c:v>
                </c:pt>
                <c:pt idx="4">
                  <c:v>20cm</c:v>
                </c:pt>
                <c:pt idx="5">
                  <c:v>25cm</c:v>
                </c:pt>
              </c:strCache>
            </c:strRef>
          </c:cat>
          <c:val>
            <c:numRef>
              <c:f>Sheet1!$B$2:$B$7</c:f>
              <c:numCache>
                <c:formatCode>0.00_);[Red]\(0.00\)</c:formatCode>
                <c:ptCount val="6"/>
                <c:pt idx="0">
                  <c:v>9.3899999999999997E-2</c:v>
                </c:pt>
                <c:pt idx="1">
                  <c:v>0.94440000000000002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LTE (LG)</c:v>
                </c:pt>
              </c:strCache>
            </c:strRef>
          </c:tx>
          <c:spPr>
            <a:ln w="38100" cap="rnd" cmpd="sng">
              <a:solidFill>
                <a:srgbClr val="70AE06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44450">
                <a:solidFill>
                  <a:srgbClr val="70AE06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Air</c:v>
                </c:pt>
                <c:pt idx="1">
                  <c:v>5cm</c:v>
                </c:pt>
                <c:pt idx="2">
                  <c:v>10cm</c:v>
                </c:pt>
                <c:pt idx="3">
                  <c:v>15cm</c:v>
                </c:pt>
                <c:pt idx="4">
                  <c:v>20cm</c:v>
                </c:pt>
                <c:pt idx="5">
                  <c:v>25cm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0.01</c:v>
                </c:pt>
                <c:pt idx="1">
                  <c:v>0.05</c:v>
                </c:pt>
                <c:pt idx="2">
                  <c:v>0.06</c:v>
                </c:pt>
                <c:pt idx="3">
                  <c:v>0.06</c:v>
                </c:pt>
                <c:pt idx="4">
                  <c:v>0.21</c:v>
                </c:pt>
                <c:pt idx="5">
                  <c:v>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LTE (KT)</c:v>
                </c:pt>
              </c:strCache>
            </c:strRef>
          </c:tx>
          <c:spPr>
            <a:ln w="38100" cap="rnd">
              <a:solidFill>
                <a:srgbClr val="F3756D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44450">
                <a:solidFill>
                  <a:srgbClr val="F3756D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rgbClr val="F3756D"/>
                </a:solidFill>
                <a:ln w="44450">
                  <a:solidFill>
                    <a:srgbClr val="F3756D"/>
                  </a:solidFill>
                </a:ln>
                <a:effectLst/>
              </c:spPr>
            </c:marker>
            <c:bubble3D val="0"/>
          </c:dPt>
          <c:cat>
            <c:strRef>
              <c:f>Sheet1!$A$2:$A$7</c:f>
              <c:strCache>
                <c:ptCount val="6"/>
                <c:pt idx="0">
                  <c:v>Air</c:v>
                </c:pt>
                <c:pt idx="1">
                  <c:v>5cm</c:v>
                </c:pt>
                <c:pt idx="2">
                  <c:v>10cm</c:v>
                </c:pt>
                <c:pt idx="3">
                  <c:v>15cm</c:v>
                </c:pt>
                <c:pt idx="4">
                  <c:v>20cm</c:v>
                </c:pt>
                <c:pt idx="5">
                  <c:v>25cm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0.63</c:v>
                </c:pt>
                <c:pt idx="4">
                  <c:v>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802.11G</c:v>
                </c:pt>
              </c:strCache>
            </c:strRef>
          </c:tx>
          <c:spPr>
            <a:ln w="38100" cap="rnd">
              <a:solidFill>
                <a:srgbClr val="D179FE"/>
              </a:solidFill>
              <a:prstDash val="dashDot"/>
              <a:round/>
            </a:ln>
            <a:effectLst/>
          </c:spPr>
          <c:marker>
            <c:symbol val="circle"/>
            <c:size val="5"/>
            <c:spPr>
              <a:solidFill>
                <a:srgbClr val="D284FC"/>
              </a:solidFill>
              <a:ln w="44450">
                <a:solidFill>
                  <a:srgbClr val="D179FE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Air</c:v>
                </c:pt>
                <c:pt idx="1">
                  <c:v>5cm</c:v>
                </c:pt>
                <c:pt idx="2">
                  <c:v>10cm</c:v>
                </c:pt>
                <c:pt idx="3">
                  <c:v>15cm</c:v>
                </c:pt>
                <c:pt idx="4">
                  <c:v>20cm</c:v>
                </c:pt>
                <c:pt idx="5">
                  <c:v>25cm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0.09</c:v>
                </c:pt>
                <c:pt idx="3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7407456"/>
        <c:axId val="-217404192"/>
      </c:lineChart>
      <c:catAx>
        <c:axId val="-217407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800" b="1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</a:rPr>
                  <a:t>Water Depth</a:t>
                </a:r>
                <a:endParaRPr lang="ko-KR" altLang="en-US" sz="2800" b="1" dirty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ko-KR"/>
          </a:p>
        </c:txPr>
        <c:crossAx val="-217404192"/>
        <c:crossesAt val="0"/>
        <c:auto val="1"/>
        <c:lblAlgn val="ctr"/>
        <c:lblOffset val="100"/>
        <c:tickLblSkip val="1"/>
        <c:tickMarkSkip val="15"/>
        <c:noMultiLvlLbl val="0"/>
      </c:catAx>
      <c:valAx>
        <c:axId val="-217404192"/>
        <c:scaling>
          <c:orientation val="minMax"/>
          <c:max val="1.1000000000000001"/>
          <c:min val="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800" b="1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</a:rPr>
                  <a:t>Packet Loss</a:t>
                </a:r>
                <a:r>
                  <a:rPr lang="en-US" altLang="ko-KR" sz="2800" b="1" baseline="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</a:rPr>
                  <a:t> Rate</a:t>
                </a:r>
                <a:endParaRPr lang="ko-KR" altLang="en-US" sz="2800" b="1" dirty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_);[Red]\(0.0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ko-KR"/>
          </a:p>
        </c:txPr>
        <c:crossAx val="-217407456"/>
        <c:crosses val="autoZero"/>
        <c:crossBetween val="between"/>
        <c:majorUnit val="0.25"/>
      </c:valAx>
      <c:spPr>
        <a:noFill/>
        <a:ln w="31750">
          <a:noFill/>
        </a:ln>
        <a:effectLst/>
      </c:spPr>
    </c:plotArea>
    <c:legend>
      <c:legendPos val="b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  <a:ea typeface="+mn-ea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latin typeface="+mj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173804405514253"/>
          <c:y val="5.8381766381766391E-2"/>
          <c:w val="0.78062254425360922"/>
          <c:h val="0.661568552965670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Novice Swimmer2</c:v>
                </c:pt>
              </c:strCache>
            </c:strRef>
          </c:tx>
          <c:spPr>
            <a:solidFill>
              <a:srgbClr val="2ABEC3"/>
            </a:solidFill>
            <a:ln w="38100"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Freestyle</c:v>
                </c:pt>
                <c:pt idx="1">
                  <c:v>Backstroke</c:v>
                </c:pt>
                <c:pt idx="2">
                  <c:v>Breaststroke</c:v>
                </c:pt>
                <c:pt idx="3">
                  <c:v>Butterfly</c:v>
                </c:pt>
              </c:strCache>
            </c:strRef>
          </c:cat>
          <c:val>
            <c:numRef>
              <c:f>Sheet1!$C$2:$C$5</c:f>
              <c:numCache>
                <c:formatCode>0.00_);[Red]\(0.00\)</c:formatCode>
                <c:ptCount val="4"/>
                <c:pt idx="0">
                  <c:v>0.95599999999999996</c:v>
                </c:pt>
                <c:pt idx="1">
                  <c:v>1</c:v>
                </c:pt>
                <c:pt idx="2" formatCode="General">
                  <c:v>9.6000000000000002E-2</c:v>
                </c:pt>
                <c:pt idx="3" formatCode="General">
                  <c:v>0.36499999999999999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7405824"/>
        <c:axId val="-217405280"/>
      </c:barChart>
      <c:catAx>
        <c:axId val="-217405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spc="-150" baseline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ko-KR"/>
          </a:p>
        </c:txPr>
        <c:crossAx val="-217405280"/>
        <c:crossesAt val="0"/>
        <c:auto val="1"/>
        <c:lblAlgn val="ctr"/>
        <c:lblOffset val="100"/>
        <c:noMultiLvlLbl val="0"/>
      </c:catAx>
      <c:valAx>
        <c:axId val="-217405280"/>
        <c:scaling>
          <c:orientation val="minMax"/>
          <c:max val="1"/>
          <c:min val="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800" b="1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</a:rPr>
                  <a:t>Accuracy</a:t>
                </a:r>
                <a:r>
                  <a:rPr lang="en-US" altLang="ko-KR" sz="2800" b="1" baseline="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</a:rPr>
                  <a:t> (%)</a:t>
                </a:r>
                <a:endParaRPr lang="ko-KR" altLang="en-US" sz="2800" b="1" dirty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ko-KR"/>
          </a:p>
        </c:txPr>
        <c:crossAx val="-217405824"/>
        <c:crosses val="autoZero"/>
        <c:crossBetween val="between"/>
        <c:majorUnit val="0.25"/>
      </c:valAx>
      <c:spPr>
        <a:noFill/>
        <a:ln w="3175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581103219459159"/>
          <c:y val="6.5758247912806989E-2"/>
          <c:w val="0.77418896780540836"/>
          <c:h val="0.828298335401756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3G</c:v>
                </c:pt>
              </c:strCache>
            </c:strRef>
          </c:tx>
          <c:spPr>
            <a:ln w="38100" cap="rnd">
              <a:solidFill>
                <a:srgbClr val="2ABEC3"/>
              </a:solidFill>
              <a:prstDash val="solid"/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38100" cap="rnd">
                <a:solidFill>
                  <a:srgbClr val="317FC5"/>
                </a:solidFill>
                <a:prstDash val="solid"/>
                <a:round/>
              </a:ln>
              <a:effectLst/>
            </c:spPr>
          </c:dPt>
          <c:dPt>
            <c:idx val="3"/>
            <c:marker>
              <c:symbol val="none"/>
            </c:marker>
            <c:bubble3D val="0"/>
            <c:spPr>
              <a:ln w="38100" cap="rnd">
                <a:solidFill>
                  <a:srgbClr val="317FC5"/>
                </a:solidFill>
                <a:prstDash val="solid"/>
                <a:round/>
              </a:ln>
              <a:effectLst/>
            </c:spPr>
          </c:dPt>
          <c:dPt>
            <c:idx val="4"/>
            <c:marker>
              <c:symbol val="none"/>
            </c:marker>
            <c:bubble3D val="0"/>
            <c:spPr>
              <a:ln w="38100" cap="rnd">
                <a:solidFill>
                  <a:srgbClr val="317FC5"/>
                </a:solidFill>
                <a:prstDash val="solid"/>
                <a:round/>
              </a:ln>
              <a:effectLst/>
            </c:spPr>
          </c:dPt>
          <c:dPt>
            <c:idx val="5"/>
            <c:marker>
              <c:symbol val="none"/>
            </c:marker>
            <c:bubble3D val="0"/>
            <c:spPr>
              <a:ln w="38100" cap="rnd">
                <a:solidFill>
                  <a:srgbClr val="317FC5"/>
                </a:solidFill>
                <a:prstDash val="solid"/>
                <a:round/>
              </a:ln>
              <a:effectLst/>
            </c:spPr>
          </c:dPt>
          <c:dPt>
            <c:idx val="6"/>
            <c:marker>
              <c:symbol val="none"/>
            </c:marker>
            <c:bubble3D val="0"/>
            <c:spPr>
              <a:ln w="38100" cap="rnd">
                <a:solidFill>
                  <a:srgbClr val="143350"/>
                </a:solidFill>
                <a:prstDash val="solid"/>
                <a:round/>
              </a:ln>
              <a:effectLst/>
            </c:spPr>
          </c:dPt>
          <c:dPt>
            <c:idx val="7"/>
            <c:marker>
              <c:symbol val="none"/>
            </c:marker>
            <c:bubble3D val="0"/>
            <c:spPr>
              <a:ln w="38100" cap="rnd">
                <a:solidFill>
                  <a:srgbClr val="143350"/>
                </a:solidFill>
                <a:prstDash val="solid"/>
                <a:round/>
              </a:ln>
              <a:effectLst/>
            </c:spPr>
          </c:dPt>
          <c:dPt>
            <c:idx val="8"/>
            <c:marker>
              <c:symbol val="none"/>
            </c:marker>
            <c:bubble3D val="0"/>
            <c:spPr>
              <a:ln w="38100" cap="rnd">
                <a:solidFill>
                  <a:srgbClr val="143350"/>
                </a:solidFill>
                <a:prstDash val="solid"/>
                <a:round/>
              </a:ln>
              <a:effectLst/>
            </c:spPr>
          </c:dPt>
          <c:dPt>
            <c:idx val="9"/>
            <c:marker>
              <c:symbol val="none"/>
            </c:marker>
            <c:bubble3D val="0"/>
            <c:spPr>
              <a:ln w="38100" cap="rnd">
                <a:solidFill>
                  <a:srgbClr val="143350"/>
                </a:solidFill>
                <a:prstDash val="solid"/>
                <a:round/>
              </a:ln>
              <a:effectLst/>
            </c:spPr>
          </c:dPt>
          <c:dPt>
            <c:idx val="10"/>
            <c:marker>
              <c:symbol val="none"/>
            </c:marker>
            <c:bubble3D val="0"/>
            <c:spPr>
              <a:ln w="38100" cap="rnd">
                <a:solidFill>
                  <a:srgbClr val="143350"/>
                </a:solidFill>
                <a:prstDash val="solid"/>
                <a:round/>
              </a:ln>
              <a:effectLst/>
            </c:spPr>
          </c:dPt>
          <c:dPt>
            <c:idx val="11"/>
            <c:marker>
              <c:symbol val="none"/>
            </c:marker>
            <c:bubble3D val="0"/>
            <c:spPr>
              <a:ln w="38100" cap="rnd">
                <a:solidFill>
                  <a:srgbClr val="143350"/>
                </a:solidFill>
                <a:prstDash val="solid"/>
                <a:round/>
              </a:ln>
              <a:effectLst/>
            </c:spPr>
          </c:dPt>
          <c:dPt>
            <c:idx val="12"/>
            <c:marker>
              <c:symbol val="none"/>
            </c:marker>
            <c:bubble3D val="0"/>
            <c:spPr>
              <a:ln w="38100" cap="rnd">
                <a:solidFill>
                  <a:srgbClr val="143350"/>
                </a:solidFill>
                <a:prstDash val="solid"/>
                <a:round/>
              </a:ln>
              <a:effectLst/>
            </c:spPr>
          </c:dPt>
          <c:dPt>
            <c:idx val="13"/>
            <c:marker>
              <c:symbol val="none"/>
            </c:marker>
            <c:bubble3D val="0"/>
            <c:spPr>
              <a:ln w="38100" cap="rnd">
                <a:solidFill>
                  <a:srgbClr val="143350"/>
                </a:solidFill>
                <a:prstDash val="solid"/>
                <a:round/>
              </a:ln>
              <a:effectLst/>
            </c:spPr>
          </c:dPt>
          <c:dPt>
            <c:idx val="14"/>
            <c:marker>
              <c:symbol val="none"/>
            </c:marker>
            <c:bubble3D val="0"/>
            <c:spPr>
              <a:ln w="38100" cap="rnd">
                <a:solidFill>
                  <a:srgbClr val="143350"/>
                </a:solidFill>
                <a:prstDash val="solid"/>
                <a:round/>
              </a:ln>
              <a:effectLst/>
            </c:spPr>
          </c:dPt>
          <c:cat>
            <c:numRef>
              <c:f>Sheet1!$A$2:$A$16</c:f>
              <c:numCache>
                <c:formatCode>0_);[Red]\(0\)</c:formatCode>
                <c:ptCount val="15"/>
                <c:pt idx="1">
                  <c:v>101</c:v>
                </c:pt>
                <c:pt idx="2">
                  <c:v>325</c:v>
                </c:pt>
                <c:pt idx="3">
                  <c:v>504</c:v>
                </c:pt>
                <c:pt idx="4">
                  <c:v>705</c:v>
                </c:pt>
                <c:pt idx="5">
                  <c:v>906</c:v>
                </c:pt>
                <c:pt idx="6">
                  <c:v>1110</c:v>
                </c:pt>
                <c:pt idx="7">
                  <c:v>1333</c:v>
                </c:pt>
                <c:pt idx="8">
                  <c:v>1513</c:v>
                </c:pt>
                <c:pt idx="9">
                  <c:v>1715</c:v>
                </c:pt>
                <c:pt idx="10">
                  <c:v>1914</c:v>
                </c:pt>
                <c:pt idx="11">
                  <c:v>2115</c:v>
                </c:pt>
                <c:pt idx="12">
                  <c:v>2343</c:v>
                </c:pt>
                <c:pt idx="13">
                  <c:v>2518</c:v>
                </c:pt>
                <c:pt idx="14">
                  <c:v>2720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1">
                  <c:v>1018.3003</c:v>
                </c:pt>
                <c:pt idx="2">
                  <c:v>1018.49023</c:v>
                </c:pt>
                <c:pt idx="3">
                  <c:v>1018.0005</c:v>
                </c:pt>
                <c:pt idx="4">
                  <c:v>1021.2687</c:v>
                </c:pt>
                <c:pt idx="5">
                  <c:v>1019.81946</c:v>
                </c:pt>
                <c:pt idx="6">
                  <c:v>1021.4186</c:v>
                </c:pt>
                <c:pt idx="7">
                  <c:v>1024.4468999999999</c:v>
                </c:pt>
                <c:pt idx="8">
                  <c:v>1031.5630000000001</c:v>
                </c:pt>
                <c:pt idx="9">
                  <c:v>1034.4014999999999</c:v>
                </c:pt>
                <c:pt idx="10">
                  <c:v>1028.4847</c:v>
                </c:pt>
                <c:pt idx="11">
                  <c:v>1020.3492</c:v>
                </c:pt>
                <c:pt idx="12">
                  <c:v>1017.3908</c:v>
                </c:pt>
                <c:pt idx="13">
                  <c:v>1018.49023</c:v>
                </c:pt>
                <c:pt idx="14">
                  <c:v>1017.3309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35875104"/>
        <c:axId val="-2035867488"/>
      </c:lineChart>
      <c:catAx>
        <c:axId val="-20358751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35867488"/>
        <c:crossesAt val="0"/>
        <c:auto val="0"/>
        <c:lblAlgn val="ctr"/>
        <c:lblOffset val="100"/>
        <c:tickMarkSkip val="15"/>
        <c:noMultiLvlLbl val="0"/>
      </c:catAx>
      <c:valAx>
        <c:axId val="-2035867488"/>
        <c:scaling>
          <c:orientation val="minMax"/>
          <c:max val="1035"/>
          <c:min val="1015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1" i="0" u="none" strike="noStrike" kern="1200" spc="-300" baseline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800" b="1" spc="-30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</a:rPr>
                  <a:t>Pressure (</a:t>
                </a:r>
                <a:r>
                  <a:rPr lang="en-US" altLang="ko-KR" sz="2800" b="1" spc="-300" dirty="0" err="1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</a:rPr>
                  <a:t>hPa</a:t>
                </a:r>
                <a:r>
                  <a:rPr lang="en-US" altLang="ko-KR" sz="2800" b="1" spc="-30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</a:rPr>
                  <a:t>)</a:t>
                </a:r>
                <a:endParaRPr lang="ko-KR" altLang="en-US" sz="2800" b="1" spc="-300" dirty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1" i="0" u="none" strike="noStrike" kern="1200" spc="-300" baseline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ko-KR"/>
          </a:p>
        </c:txPr>
        <c:crossAx val="-2035875104"/>
        <c:crosses val="autoZero"/>
        <c:crossBetween val="midCat"/>
        <c:majorUnit val="5"/>
      </c:valAx>
      <c:spPr>
        <a:noFill/>
        <a:ln w="3175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9FD933F-AEA6-464F-9AF6-8A725196CEF3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87B40F4-99F0-405F-B739-893B6CCD5D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51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chair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introducing me. </a:t>
            </a:r>
          </a:p>
          <a:p>
            <a:r>
              <a:rPr lang="en-US" altLang="ko-KR" dirty="0" smtClean="0"/>
              <a:t>Good</a:t>
            </a:r>
            <a:r>
              <a:rPr lang="en-US" altLang="ko-KR" baseline="0" dirty="0" smtClean="0"/>
              <a:t> afternoon. I’m glad to be here with you today.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he said, I'm Choi</a:t>
            </a:r>
            <a:r>
              <a:rPr lang="en-US" altLang="ko-KR" baseline="0" dirty="0" smtClean="0"/>
              <a:t>, and working on a master’s degree in KAIST. </a:t>
            </a:r>
          </a:p>
          <a:p>
            <a:r>
              <a:rPr lang="en-US" altLang="ko-KR" baseline="0" dirty="0" smtClean="0"/>
              <a:t>Today, I’m </a:t>
            </a:r>
            <a:r>
              <a:rPr lang="en-US" altLang="ko-KR" baseline="0" dirty="0" err="1" smtClean="0"/>
              <a:t>gonna</a:t>
            </a:r>
            <a:r>
              <a:rPr lang="en-US" altLang="ko-KR" baseline="0" dirty="0" smtClean="0"/>
              <a:t> introduce </a:t>
            </a:r>
            <a:r>
              <a:rPr lang="en-US" altLang="ko-KR" baseline="0" dirty="0" err="1" smtClean="0"/>
              <a:t>MobyDick</a:t>
            </a:r>
            <a:r>
              <a:rPr lang="en-US" altLang="ko-KR" baseline="0" dirty="0" smtClean="0"/>
              <a:t>, an interactive multi-swimmer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. </a:t>
            </a:r>
          </a:p>
          <a:p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03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baseline="0" dirty="0" smtClean="0"/>
              <a:t>Enjoy it?</a:t>
            </a:r>
          </a:p>
          <a:p>
            <a:endParaRPr lang="en-US" altLang="ko-KR" b="0" baseline="0" dirty="0" smtClean="0"/>
          </a:p>
          <a:p>
            <a:r>
              <a:rPr lang="en-US" altLang="ko-KR" b="0" baseline="0" dirty="0" smtClean="0"/>
              <a:t>As you can see, the goal of this game is that a group of swimmers have to defeat a virtual monster, Leviathan, using swimming styles in a limited time </a:t>
            </a:r>
          </a:p>
          <a:p>
            <a:endParaRPr lang="en-US" altLang="ko-KR" b="0" baseline="0" dirty="0" smtClean="0"/>
          </a:p>
          <a:p>
            <a:r>
              <a:rPr lang="en-US" altLang="ko-KR" b="0" baseline="0" dirty="0" smtClean="0"/>
              <a:t>In order to design this kind of a game, we specified several key challenges.</a:t>
            </a:r>
          </a:p>
          <a:p>
            <a:endParaRPr lang="en-US" altLang="ko-KR" b="0" baseline="0" dirty="0" smtClean="0"/>
          </a:p>
          <a:p>
            <a:r>
              <a:rPr lang="en-US" altLang="ko-KR" b="0" baseline="0" dirty="0" smtClean="0"/>
              <a:t>One of ‘</a:t>
            </a:r>
            <a:r>
              <a:rPr lang="en-US" altLang="ko-KR" b="0" baseline="0" dirty="0" err="1" smtClean="0"/>
              <a:t>em</a:t>
            </a:r>
            <a:r>
              <a:rPr lang="en-US" altLang="ko-KR" b="0" baseline="0" dirty="0" smtClean="0"/>
              <a:t> is how to enable wireless communication among swimmers under water, because of multi-play.</a:t>
            </a:r>
          </a:p>
          <a:p>
            <a:endParaRPr lang="en-US" altLang="ko-KR" b="0" baseline="0" dirty="0" smtClean="0"/>
          </a:p>
          <a:p>
            <a:endParaRPr lang="en-US" altLang="ko-KR" b="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31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The second challenge is how to recognize swimming activity in real-time.</a:t>
            </a:r>
          </a:p>
          <a:p>
            <a:r>
              <a:rPr lang="en-US" altLang="ko-KR" baseline="0" dirty="0" smtClean="0"/>
              <a:t>Swimming styles are used as game inputs, </a:t>
            </a:r>
          </a:p>
          <a:p>
            <a:r>
              <a:rPr lang="en-US" altLang="ko-KR" baseline="0" dirty="0" smtClean="0"/>
              <a:t>so it is required to classify each swimming style, as well as to detect right time, when a user does each stroke, in order to give a sense of control and enough interactivity.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2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Final</a:t>
            </a:r>
            <a:r>
              <a:rPr lang="en-US" altLang="ko-KR" baseline="0" dirty="0" smtClean="0"/>
              <a:t> one is how to design an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 for swimming.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When designing this kind of an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, we need to consider characteristics of swimming, like interaction modalities, motions, and something else.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18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ko-KR" b="0" i="0" baseline="0" dirty="0" smtClean="0"/>
              <a:t>Here is an overview about how we resolve each challenge. </a:t>
            </a:r>
          </a:p>
          <a:p>
            <a:pPr defTabSz="990478">
              <a:defRPr/>
            </a:pPr>
            <a:endParaRPr lang="en-US" altLang="ko-KR" b="0" i="0" baseline="0" dirty="0" smtClean="0"/>
          </a:p>
          <a:p>
            <a:pPr defTabSz="990478">
              <a:defRPr/>
            </a:pPr>
            <a:r>
              <a:rPr lang="en-US" altLang="ko-KR" b="1" i="0" baseline="0" dirty="0" smtClean="0"/>
              <a:t>(click)</a:t>
            </a:r>
          </a:p>
          <a:p>
            <a:pPr defTabSz="990478">
              <a:defRPr/>
            </a:pPr>
            <a:r>
              <a:rPr lang="en-US" altLang="ko-KR" b="0" i="0" baseline="0" dirty="0" smtClean="0"/>
              <a:t>In the first part of this presentation, Networking Performances in the Pool, I’ll show our comparative analysis of </a:t>
            </a:r>
            <a:r>
              <a:rPr lang="en-US" altLang="ko-KR" baseline="0" dirty="0" smtClean="0"/>
              <a:t>networking performance with popular network technologies in aquatic environments.</a:t>
            </a:r>
          </a:p>
          <a:p>
            <a:pPr marL="0" marR="0" indent="0" algn="l" defTabSz="9904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904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baseline="0" dirty="0" smtClean="0"/>
              <a:t>(click)</a:t>
            </a:r>
          </a:p>
          <a:p>
            <a:pPr marL="0" marR="0" indent="0" algn="l" defTabSz="9904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And then, I’ll explain how we recognize swimming styles in real time, in Swimming Stroke Recognition part.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baseline="0" dirty="0" smtClean="0"/>
              <a:t>(click)</a:t>
            </a:r>
          </a:p>
          <a:p>
            <a:r>
              <a:rPr lang="en-US" altLang="ko-KR" baseline="0" dirty="0" smtClean="0"/>
              <a:t>In the final part of this presentation, Game Design &amp; User Study, I’ll introduce some of our game designs, which results from our consideration of swimming contexts, as well as networking performance under water, and swimming stroke recognition.</a:t>
            </a:r>
            <a:endParaRPr lang="en-US" altLang="ko-KR" b="0" i="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55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Now, let</a:t>
            </a:r>
            <a:r>
              <a:rPr lang="en-US" altLang="ko-KR" baseline="0" dirty="0" smtClean="0"/>
              <a:t> me begin the first part, Networking Performance in the Pool.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 order</a:t>
            </a:r>
            <a:r>
              <a:rPr lang="en-US" altLang="ko-KR" baseline="0" dirty="0" smtClean="0"/>
              <a:t> to understand general performance changes, according to different water depths, </a:t>
            </a:r>
          </a:p>
          <a:p>
            <a:r>
              <a:rPr lang="en-US" altLang="ko-KR" baseline="0" dirty="0" smtClean="0"/>
              <a:t>we chose, popular three wireless network technologies, such as 3G, LTE, and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, and </a:t>
            </a:r>
          </a:p>
          <a:p>
            <a:r>
              <a:rPr lang="en-US" altLang="ko-KR" baseline="0" dirty="0" smtClean="0"/>
              <a:t>measured Round Trip Time, Packet Loss Rate, and Received Signal Strength, for each of them.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In LTE measurements, we considered two ISPs, such as LG and KT, which are major cellular operators in Korea.</a:t>
            </a:r>
          </a:p>
          <a:p>
            <a:r>
              <a:rPr lang="en-US" altLang="ko-KR" baseline="0" dirty="0" smtClean="0"/>
              <a:t>And, in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 measurements, we varied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 bandwidth, like 2.4Ghz and 5Ghz, and operation mode with, two different transmission power of AP.</a:t>
            </a:r>
          </a:p>
          <a:p>
            <a:endParaRPr lang="en-US" altLang="ko-KR" dirty="0" smtClean="0"/>
          </a:p>
          <a:p>
            <a:r>
              <a:rPr lang="en-US" altLang="ko-KR" b="1" dirty="0" smtClean="0"/>
              <a:t>(click)</a:t>
            </a:r>
          </a:p>
          <a:p>
            <a:r>
              <a:rPr lang="en-US" altLang="ko-KR" b="0" baseline="0" dirty="0" smtClean="0"/>
              <a:t>In order to simulate a swimming pool, we prepared for the water container, </a:t>
            </a:r>
          </a:p>
          <a:p>
            <a:r>
              <a:rPr lang="en-US" altLang="ko-KR" b="0" baseline="0" dirty="0" smtClean="0"/>
              <a:t>and poured water with, chlorine disinfectant, so that chlorine level of it, is similar to, that of a swimming pool.</a:t>
            </a:r>
          </a:p>
          <a:p>
            <a:endParaRPr lang="en-US" altLang="ko-KR" dirty="0" smtClean="0"/>
          </a:p>
          <a:p>
            <a:r>
              <a:rPr lang="en-US" altLang="ko-KR" b="1" dirty="0" smtClean="0"/>
              <a:t>(click)</a:t>
            </a:r>
          </a:p>
          <a:p>
            <a:r>
              <a:rPr lang="en-US" altLang="ko-KR" dirty="0" smtClean="0"/>
              <a:t>and</a:t>
            </a:r>
            <a:r>
              <a:rPr lang="en-US" altLang="ko-KR" baseline="0" dirty="0" smtClean="0"/>
              <a:t> then, we mounted a smartphone, onto a wooden rod,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and immersed it into, the water container, as we increased, water depth in every 5 cm.</a:t>
            </a:r>
          </a:p>
          <a:p>
            <a:r>
              <a:rPr lang="en-US" altLang="ko-KR" baseline="0" dirty="0" smtClean="0"/>
              <a:t>And UDP packets were exchanged, between a smartphone client and a server.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34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Actually, we measured network performance with various settings, but in this presentation, I pick the Packet Loss Rate only. </a:t>
            </a:r>
          </a:p>
          <a:p>
            <a:r>
              <a:rPr lang="en-US" altLang="ko-KR" baseline="0" dirty="0" smtClean="0"/>
              <a:t>In this graph, the horizontal axis means, water depth, and vertical axis means, Packet Loss Rate.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As you see, 3G network shows the lowest performance. Its packet loss rate is almost 100%, at a five-cm depth.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802.11G, the 2.4Ghz bandwidth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, loses all the packets, at a fifteen cm depth,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LTE-KT, does at a 20cm depth.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And, LTE-LG shows the most robust performance.</a:t>
            </a:r>
          </a:p>
          <a:p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 5Ghz, does not work at all, underwater.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In fact, when the packet loss rate reaches 100%, network is disconnected, so these points mean, the maximum depth that, connectivity is established.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Anyway, from these results, we concluded, 3G is not available under water.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Then, why does LTE show robust performance?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 1</a:t>
            </a:r>
            <a:r>
              <a:rPr lang="en-US" altLang="ko-KR" baseline="30000" dirty="0" smtClean="0"/>
              <a:t>st</a:t>
            </a:r>
            <a:r>
              <a:rPr lang="en-US" altLang="ko-KR" baseline="0" dirty="0" smtClean="0"/>
              <a:t> reason is that, LTE uses, the lower frequency bandwidth, than the others. </a:t>
            </a:r>
          </a:p>
          <a:p>
            <a:r>
              <a:rPr lang="en-US" altLang="ko-KR" baseline="0" dirty="0" smtClean="0"/>
              <a:t>By beer-</a:t>
            </a:r>
            <a:r>
              <a:rPr lang="en-US" altLang="ko-KR" baseline="0" dirty="0" err="1" smtClean="0"/>
              <a:t>rambert’s</a:t>
            </a:r>
            <a:r>
              <a:rPr lang="en-US" altLang="ko-KR" baseline="0" dirty="0" smtClean="0"/>
              <a:t> law, the signal attenuation is, proportional to square root of frequency, </a:t>
            </a:r>
          </a:p>
          <a:p>
            <a:r>
              <a:rPr lang="en-US" altLang="ko-KR" baseline="0" dirty="0" smtClean="0"/>
              <a:t>so LTE’s lowest frequency makes, its signal be, less attenuated, than the others.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The 2</a:t>
            </a:r>
            <a:r>
              <a:rPr lang="en-US" altLang="ko-KR" baseline="30000" dirty="0" smtClean="0"/>
              <a:t>nd</a:t>
            </a:r>
            <a:r>
              <a:rPr lang="en-US" altLang="ko-KR" baseline="0" dirty="0" smtClean="0"/>
              <a:t> one is, the use of OFDM modulation. </a:t>
            </a:r>
          </a:p>
          <a:p>
            <a:r>
              <a:rPr lang="en-US" altLang="ko-KR" baseline="0" dirty="0" smtClean="0"/>
              <a:t>While 3G’s WCDMA, uses a single wideband signal, OFDM use,  multiple narrowband signals, and that makes network, more tolerant, in severe channel condition.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556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But, a 20cm depth, seems to be, unavailable while swimming. </a:t>
            </a:r>
          </a:p>
          <a:p>
            <a:r>
              <a:rPr lang="en-US" altLang="ko-KR" baseline="0" dirty="0" smtClean="0"/>
              <a:t>To address this issue, we considered the, placement of devices.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Many literatures about, swimming with, sensor technology, have used, the back or abdomen, as a device placement, </a:t>
            </a:r>
          </a:p>
          <a:p>
            <a:r>
              <a:rPr lang="en-US" altLang="ko-KR" baseline="0" dirty="0" smtClean="0"/>
              <a:t>cause those body parts represent bodily movement well.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But, those are submerged into water, while swimming a certain style.</a:t>
            </a:r>
          </a:p>
          <a:p>
            <a:r>
              <a:rPr lang="en-US" altLang="ko-KR" baseline="0" dirty="0" smtClean="0"/>
              <a:t>For example, if a device is mounted onto an abdomen, it is completely submerged, while swimming freestyle.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Instead of those body parts, </a:t>
            </a:r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we considered an arm, as the placement. </a:t>
            </a:r>
          </a:p>
          <a:p>
            <a:r>
              <a:rPr lang="en-US" altLang="ko-KR" baseline="0" dirty="0" smtClean="0"/>
              <a:t>For every single stroke, an arm is periodically emerged from water, and, at that time, wireless communication, could be possible. </a:t>
            </a:r>
          </a:p>
          <a:p>
            <a:endParaRPr lang="en-US" altLang="ko-KR" dirty="0" smtClean="0"/>
          </a:p>
          <a:p>
            <a:r>
              <a:rPr lang="en-US" altLang="ko-KR" b="1" dirty="0" smtClean="0"/>
              <a:t>(click)</a:t>
            </a:r>
          </a:p>
          <a:p>
            <a:r>
              <a:rPr lang="en-US" altLang="ko-KR" dirty="0" smtClean="0"/>
              <a:t>But, </a:t>
            </a:r>
            <a:r>
              <a:rPr lang="en-US" altLang="ko-KR" baseline="0" dirty="0" smtClean="0"/>
              <a:t>it’s true that, channel conditions are still poor, and network disconnection, might occur occasionally.</a:t>
            </a:r>
          </a:p>
          <a:p>
            <a:r>
              <a:rPr lang="en-US" altLang="ko-KR" baseline="0" dirty="0" smtClean="0"/>
              <a:t>Therefore, we investigated, the latency of network reconnection, in LTE and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37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 this graph, LTE shows different</a:t>
            </a:r>
            <a:r>
              <a:rPr lang="en-US" altLang="ko-KR" baseline="0" dirty="0" smtClean="0"/>
              <a:t> latencies, according to operators.</a:t>
            </a:r>
            <a:endParaRPr lang="en-US" altLang="ko-KR" dirty="0" smtClean="0"/>
          </a:p>
          <a:p>
            <a:r>
              <a:rPr lang="en-US" altLang="ko-KR" baseline="0" dirty="0" smtClean="0"/>
              <a:t>LG takes, three dot two, seconds to reconnect, but KT takes about, twelve, seconds.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That</a:t>
            </a:r>
            <a:r>
              <a:rPr lang="en-US" altLang="ko-KR" baseline="0" dirty="0" smtClean="0"/>
              <a:t> is because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LG tries to reconnect to, LTE link directly,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while KT goes through a, series of steps, like connecting UMTS, and then HSPA+, and then LTE link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In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, actual reconnection time is, about three seconds.</a:t>
            </a:r>
          </a:p>
          <a:p>
            <a:r>
              <a:rPr lang="en-US" altLang="ko-KR" baseline="0" dirty="0" smtClean="0"/>
              <a:t>But AP scanning is, always required for, reconnection, and the time interval of it, is up to, fifteen seconds.</a:t>
            </a:r>
          </a:p>
          <a:p>
            <a:r>
              <a:rPr lang="en-US" altLang="ko-KR" baseline="0" dirty="0" smtClean="0"/>
              <a:t>So, reconnection time is totally, up to eighteen seconds.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To</a:t>
            </a:r>
            <a:r>
              <a:rPr lang="en-US" altLang="ko-KR" baseline="0" dirty="0" smtClean="0"/>
              <a:t> decrease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 reconnection time, we modified Android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 module, called, </a:t>
            </a:r>
            <a:r>
              <a:rPr lang="en-US" altLang="ko-KR" baseline="0" dirty="0" err="1" smtClean="0"/>
              <a:t>WPA_Supplicant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In this modification, when disconnection occurs,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(click)</a:t>
            </a:r>
          </a:p>
          <a:p>
            <a:r>
              <a:rPr lang="en-US" altLang="ko-KR" baseline="0" dirty="0" smtClean="0"/>
              <a:t>a smartphone immediately, tries to reconnect, previously connected AP, using cached AP information like, BSSID and assigned IP.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This technique omits, many steps such as waiting for AP scanning interval, actual scanning, and DHCP, so that, reconnection time is, reduced to under 1 second.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Anyway, among these network technologies, we removed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LTE-KT, due to the, longest reconnection time. </a:t>
            </a:r>
          </a:p>
          <a:p>
            <a:r>
              <a:rPr lang="en-US" altLang="ko-KR" baseline="0" dirty="0" smtClean="0"/>
              <a:t>And, with LTE-LG and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, we measured, network performance in a, real swimming scenario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99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 graph shows,</a:t>
            </a:r>
            <a:r>
              <a:rPr lang="en-US" altLang="ko-KR" baseline="0" dirty="0" smtClean="0"/>
              <a:t> cumulative distribution of, Round trip time for each swimming style in LTE and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We could not found any significant RTT differences, between LTE and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But, Packet Loss Rate is significantly different, between them.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Packet loss rate in LTE, is less than, 5%, but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 shows more than, thirty % of, packet loss rate.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Therefore, we concluded, LTE is the most robust under, swimming contexts.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Also, we found that, network performance, is largely influenced by swimming styles.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in LTE, Butterfly and breaststroke, shows higher RTT than the others.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in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, also, breaststroke shows, the longest round trip time, and</a:t>
            </a:r>
          </a:p>
          <a:p>
            <a:r>
              <a:rPr lang="en-US" altLang="ko-KR" baseline="0" dirty="0" smtClean="0"/>
              <a:t>Even if, butterfly seems to be good, in RTT distribution,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Its packet loss late, is over fifty %, so network performance is, largely degraded.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(click)</a:t>
            </a:r>
          </a:p>
          <a:p>
            <a:r>
              <a:rPr lang="en-US" altLang="ko-KR" dirty="0" smtClean="0"/>
              <a:t>Such</a:t>
            </a:r>
            <a:r>
              <a:rPr lang="en-US" altLang="ko-KR" baseline="0" dirty="0" smtClean="0"/>
              <a:t> performance differences, </a:t>
            </a:r>
            <a:r>
              <a:rPr lang="en-US" altLang="ko-KR" dirty="0" smtClean="0"/>
              <a:t>result</a:t>
            </a:r>
            <a:r>
              <a:rPr lang="en-US" altLang="ko-KR" baseline="0" dirty="0" smtClean="0"/>
              <a:t> from different submergence patterns, of swimming styles.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When swimming breaststroke, an arm is submerged deeper, and longer than freestyle or backstroke, </a:t>
            </a:r>
          </a:p>
          <a:p>
            <a:r>
              <a:rPr lang="en-US" altLang="ko-KR" baseline="0" dirty="0" smtClean="0"/>
              <a:t>and that makes channel condition severe, and performance, degradation.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10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Nowadays, everybody knows the importance of an exercise, in order to prevent obesity.</a:t>
            </a:r>
          </a:p>
          <a:p>
            <a:r>
              <a:rPr lang="en-US" altLang="ko-KR" baseline="0" dirty="0" smtClean="0"/>
              <a:t>However, according to the research, 50% of persons, drop out of an exercise, within 6 months. </a:t>
            </a:r>
            <a:r>
              <a:rPr lang="en-US" altLang="ko-KR" dirty="0" smtClean="0"/>
              <a:t>Why?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48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 sum</a:t>
            </a:r>
            <a:r>
              <a:rPr lang="en-US" altLang="ko-KR" baseline="0" dirty="0" smtClean="0"/>
              <a:t> up, LTE is most robust, under swimming contexts, and different water depth, and swimming styles, influence network performance.</a:t>
            </a:r>
          </a:p>
          <a:p>
            <a:r>
              <a:rPr lang="en-US" altLang="ko-KR" baseline="0" dirty="0" smtClean="0"/>
              <a:t>In addition, it needs, enough time to re-establish connectivity.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52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ko-KR" dirty="0" smtClean="0"/>
              <a:t>Until</a:t>
            </a:r>
            <a:r>
              <a:rPr lang="en-US" altLang="ko-KR" baseline="0" dirty="0" smtClean="0"/>
              <a:t> now, I’ve discussed, networking performance in the pool, and now, I’ll introduce, the second part, swimming stroke recognition.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46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baseline="0" dirty="0" smtClean="0"/>
              <a:t> part is, composed of two, Swimming style classification and stroke timing detection.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35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Swimming is</a:t>
            </a:r>
            <a:r>
              <a:rPr lang="en-US" altLang="ko-KR" baseline="0" dirty="0" smtClean="0"/>
              <a:t> a full-body exercise, and requires, highly coordinated motions of, legs and arms, </a:t>
            </a:r>
          </a:p>
          <a:p>
            <a:r>
              <a:rPr lang="en-US" altLang="ko-KR" baseline="0" dirty="0" smtClean="0"/>
              <a:t>so a swimmer cannot make an, additional gesture while swimming</a:t>
            </a:r>
            <a:endParaRPr lang="en-US" altLang="ko-KR" dirty="0" smtClean="0"/>
          </a:p>
          <a:p>
            <a:r>
              <a:rPr lang="en-US" altLang="ko-KR" dirty="0" smtClean="0"/>
              <a:t>Due</a:t>
            </a:r>
            <a:r>
              <a:rPr lang="en-US" altLang="ko-KR" baseline="0" dirty="0" smtClean="0"/>
              <a:t> to this, we just focused on, intrinsic activities of swimming, such as swimming styles.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  <a:endParaRPr lang="en-US" altLang="ko-KR" b="1" dirty="0" smtClean="0"/>
          </a:p>
          <a:p>
            <a:r>
              <a:rPr lang="en-US" altLang="ko-KR" baseline="0" dirty="0" smtClean="0"/>
              <a:t>Also, to give, right-time feedback, and enough interactivity to a swimmer, like this, we tried to, detect accurate stroke timing..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31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For swimming style, and stroke timing recognition, we implemented </a:t>
            </a:r>
            <a:r>
              <a:rPr lang="en-US" altLang="ko-KR" baseline="0" dirty="0" err="1" smtClean="0"/>
              <a:t>StrokeSense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This system classifies, four swimming styles, such as freestyle, backstroke, butterfly, and breaststroke, by using Accelerometer, and Gyroscope values,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And, it detects stroke timing, using barometer values.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Whenever stroke timing is detected, the latest classified style, is reported to game logic.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17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In swimming styles classification, we used, typical machine learning algorithm, like Support Vector Machine.</a:t>
            </a:r>
          </a:p>
          <a:p>
            <a:r>
              <a:rPr lang="en-US" altLang="ko-KR" baseline="0" dirty="0" smtClean="0"/>
              <a:t>We built a classification model, using training data from campus swimming club members,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And, Its accuracy is 98%.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However, when we classified styles, with additional participants using this, classification model, </a:t>
            </a:r>
          </a:p>
          <a:p>
            <a:r>
              <a:rPr lang="en-US" altLang="ko-KR" baseline="0" dirty="0" smtClean="0"/>
              <a:t>Its accuracy, decreases to 60.7%. Why these happen?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Using confusion matrices, we investigated, which of swimming style degrades accuracy.</a:t>
            </a:r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="0" baseline="0" dirty="0" smtClean="0"/>
              <a:t>Accuracy degradation, mostly results from classification of, breaststroke and butterfly.</a:t>
            </a:r>
          </a:p>
          <a:p>
            <a:r>
              <a:rPr lang="en-US" altLang="ko-KR" b="0" baseline="0" dirty="0" smtClean="0"/>
              <a:t>Those two are, generally known as, more difficult swimming styles than the others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So, we conjectured, maybe, there are, swimming skill level differences, between these two groups.</a:t>
            </a:r>
          </a:p>
          <a:p>
            <a:pPr defTabSz="990478">
              <a:defRPr/>
            </a:pPr>
            <a:endParaRPr lang="en-US" altLang="ko-KR" baseline="0" dirty="0" smtClean="0"/>
          </a:p>
          <a:p>
            <a:r>
              <a:rPr lang="en-US" altLang="ko-KR" baseline="0" dirty="0" smtClean="0"/>
              <a:t>Actually, swimming club members usually, participated in swimming drills, several times a week, </a:t>
            </a:r>
          </a:p>
          <a:p>
            <a:r>
              <a:rPr lang="en-US" altLang="ko-KR" baseline="0" dirty="0" smtClean="0"/>
              <a:t>and some of them, aimed at amateur swimming competition.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But, additional participants, occasionally swim, not regularly. </a:t>
            </a:r>
          </a:p>
          <a:p>
            <a:pPr defTabSz="990478">
              <a:defRPr/>
            </a:pPr>
            <a:endParaRPr lang="en-US" altLang="ko-KR" baseline="0" dirty="0" smtClean="0"/>
          </a:p>
          <a:p>
            <a:pPr defTabSz="990478">
              <a:defRPr/>
            </a:pPr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So, their skill levels are relatively lower, than swimming club members, and we surmised, these skill level differences, could affect performance of classification model.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To resolve this problem, we proposed, user-specific classifier, which means each swimmer, builds, classification model, using own data.</a:t>
            </a:r>
          </a:p>
          <a:p>
            <a:r>
              <a:rPr lang="en-US" altLang="ko-KR" baseline="0" dirty="0" smtClean="0"/>
              <a:t>Assuming that, swimming skill does not change, in a short time, a swimmer just needs to collect data. once in a few months.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Using user-specific model, accuracy for additional participants, increases over 95%, and we concluded that, user-specific model can cover larger group of swimmers.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26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Another part of </a:t>
            </a:r>
            <a:r>
              <a:rPr lang="en-US" altLang="ko-KR" baseline="0" dirty="0" err="1" smtClean="0"/>
              <a:t>StrokeSense</a:t>
            </a:r>
            <a:r>
              <a:rPr lang="en-US" altLang="ko-KR" baseline="0" dirty="0" smtClean="0"/>
              <a:t>, stroke timing detection, is based on peak detection technique, among continuous barometer values.</a:t>
            </a:r>
          </a:p>
          <a:p>
            <a:endParaRPr lang="en-US" altLang="ko-KR" b="1" baseline="0" dirty="0" smtClean="0"/>
          </a:p>
          <a:p>
            <a:r>
              <a:rPr lang="en-US" altLang="ko-KR" baseline="0" dirty="0" smtClean="0"/>
              <a:t>Ambient pressure, measuring by barometer, changes, significantly under water.</a:t>
            </a:r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(click)</a:t>
            </a:r>
            <a:endParaRPr lang="en-US" altLang="ko-KR" baseline="0" dirty="0" smtClean="0"/>
          </a:p>
          <a:p>
            <a:r>
              <a:rPr lang="en-US" altLang="ko-KR" baseline="0" dirty="0" smtClean="0"/>
              <a:t>For example, in order to change 1hPa, we need to change the height, of about 8m in air, but under water, we need to change the, depth of 1 cm.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In our scenario, smartphone is mounted onto upper arm, that means, smartphone submerged into, and emerged from, water, up to 10 – 15cm.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When a swimmer draws a semicircle in air, pressure changes, less than one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hundredth</a:t>
            </a:r>
            <a:r>
              <a:rPr lang="en-US" altLang="ko-KR" baseline="0" dirty="0" smtClean="0"/>
              <a:t>, </a:t>
            </a:r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But when drawing a semicircle under water, pressure changes significantly, comparing to air.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pPr defTabSz="990478">
              <a:defRPr/>
            </a:pPr>
            <a:r>
              <a:rPr lang="en-US" altLang="ko-KR" baseline="0" dirty="0" smtClean="0"/>
              <a:t>We determined, stroke timing as the moment that, this local maximum point appears. 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Interestingly, at this point, swimmers exert a strong muscular force, on their arm, so we can leverage this as, intuitive timing to provide feedback.</a:t>
            </a:r>
          </a:p>
          <a:p>
            <a:r>
              <a:rPr lang="en-US" altLang="ko-KR" baseline="0" dirty="0" smtClean="0"/>
              <a:t>Also, this technique, does not care about, any swimming styles, or user differences, because, all of swimming styles, have similar stroke pattern, like drawing a circle in air, and under water.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71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In summary, we implemented </a:t>
            </a:r>
            <a:r>
              <a:rPr lang="en-US" altLang="ko-KR" baseline="0" dirty="0" err="1" smtClean="0"/>
              <a:t>StrokeSense</a:t>
            </a:r>
            <a:r>
              <a:rPr lang="en-US" altLang="ko-KR" baseline="0" dirty="0" smtClean="0"/>
              <a:t>, which is swimming styles, and stroke timing recognition module.</a:t>
            </a:r>
          </a:p>
          <a:p>
            <a:r>
              <a:rPr lang="en-US" altLang="ko-KR" baseline="0" dirty="0" smtClean="0"/>
              <a:t>In swimming styles classification, we suggested, user-specific classifier, in order to cover, larger swimmer groups.</a:t>
            </a:r>
          </a:p>
          <a:p>
            <a:r>
              <a:rPr lang="en-US" altLang="ko-KR" baseline="0" dirty="0" smtClean="0"/>
              <a:t>and, in stroke timing detection, we used, peak detection technique, from continuous ambient, pressure values.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035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ko-KR" dirty="0" smtClean="0"/>
              <a:t>So far, I</a:t>
            </a:r>
            <a:r>
              <a:rPr lang="en-US" altLang="ko-KR" baseline="0" dirty="0" smtClean="0"/>
              <a:t> finished two parts. And from now on, I’ll introduce the final part, game design user study.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74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ko-KR" dirty="0" smtClean="0"/>
              <a:t>In this part, </a:t>
            </a:r>
            <a:r>
              <a:rPr lang="en-US" altLang="ko-KR" baseline="0" dirty="0" smtClean="0"/>
              <a:t>I’ll show you, our game designs, considering, unique characteristics of swimming, and the some findings, from user study.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01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Kravitz</a:t>
            </a:r>
            <a:r>
              <a:rPr lang="en-US" altLang="ko-KR" dirty="0" smtClean="0"/>
              <a:t>, an</a:t>
            </a:r>
            <a:r>
              <a:rPr lang="en-US" altLang="ko-KR" baseline="0" dirty="0" smtClean="0"/>
              <a:t> exercise scientist, reported that t</a:t>
            </a:r>
            <a:r>
              <a:rPr lang="en-US" altLang="ko-KR" dirty="0" smtClean="0"/>
              <a:t>he exercise dropout, results</a:t>
            </a:r>
            <a:r>
              <a:rPr lang="en-US" altLang="ko-KR" baseline="0" dirty="0" smtClean="0"/>
              <a:t> from </a:t>
            </a:r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dirty="0" smtClean="0"/>
              <a:t>lack</a:t>
            </a:r>
            <a:r>
              <a:rPr lang="en-US" altLang="ko-KR" baseline="0" dirty="0" smtClean="0"/>
              <a:t> of social interaction </a:t>
            </a:r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motivation, </a:t>
            </a:r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and enough money and time to take an exercise, or something else.</a:t>
            </a:r>
          </a:p>
          <a:p>
            <a:endParaRPr lang="en-US" altLang="ko-KR" b="0" baseline="0" dirty="0" smtClean="0"/>
          </a:p>
          <a:p>
            <a:r>
              <a:rPr lang="en-US" altLang="ko-KR" b="0" baseline="0" dirty="0" smtClean="0"/>
              <a:t>In order to resolve those problems, especially, </a:t>
            </a:r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lack of social interaction and motivation, there is a special research area, called Exertion Game, or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94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 put exertion activities, int</a:t>
            </a:r>
            <a:r>
              <a:rPr lang="en-US" altLang="ko-KR" baseline="0" dirty="0" smtClean="0"/>
              <a:t>o the game naturally, we mapped each swimming style, into a game command, considering behavioral characteristics of each style.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This video may help you understand our mapping intuition.</a:t>
            </a:r>
          </a:p>
          <a:p>
            <a:r>
              <a:rPr lang="en-US" altLang="ko-KR" dirty="0" smtClean="0"/>
              <a:t>(click)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56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Can you get</a:t>
            </a:r>
            <a:r>
              <a:rPr lang="en-US" altLang="ko-KR" baseline="0" dirty="0" smtClean="0"/>
              <a:t> the point?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Second design concern is how to support multi-player collaboration.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While swimming, a user cannot communicate with, each other, explicitly. </a:t>
            </a:r>
          </a:p>
          <a:p>
            <a:r>
              <a:rPr lang="en-US" altLang="ko-KR" dirty="0" smtClean="0"/>
              <a:t>So, existing </a:t>
            </a:r>
            <a:r>
              <a:rPr lang="en-US" altLang="ko-KR" dirty="0" err="1" smtClean="0"/>
              <a:t>exergame</a:t>
            </a:r>
            <a:r>
              <a:rPr lang="en-US" altLang="ko-KR" dirty="0" smtClean="0"/>
              <a:t> scenario is not available in this situation.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(click)</a:t>
            </a:r>
          </a:p>
          <a:p>
            <a:r>
              <a:rPr lang="en-US" altLang="ko-KR" dirty="0" smtClean="0"/>
              <a:t>Instead, </a:t>
            </a:r>
            <a:r>
              <a:rPr lang="en-US" altLang="ko-KR" dirty="0" err="1" smtClean="0"/>
              <a:t>MobyDick</a:t>
            </a:r>
            <a:r>
              <a:rPr lang="en-US" altLang="ko-KR" dirty="0" smtClean="0"/>
              <a:t> uses team-wide</a:t>
            </a:r>
            <a:r>
              <a:rPr lang="en-US" altLang="ko-KR" baseline="0" dirty="0" smtClean="0"/>
              <a:t> audio broadcast.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By using this, each user can know the other’s action like attack or evasion, and game status like health points of a monster, or the member, who is currently attacked.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Even if such</a:t>
            </a:r>
            <a:r>
              <a:rPr lang="en-US" altLang="ko-KR" baseline="0" dirty="0" smtClean="0"/>
              <a:t> a mediated communication, cannot deliver exact intention of a user, 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(click)</a:t>
            </a:r>
          </a:p>
          <a:p>
            <a:r>
              <a:rPr lang="en-US" altLang="ko-KR" baseline="0" dirty="0" smtClean="0"/>
              <a:t>it may provide social awareness to team members, so they might feel that, they swim with others.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Also, by sharing game status, we expected, each swimmer collaborates with other members, autonomously, in order to win a game.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892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Final one is Loss-</a:t>
            </a:r>
            <a:r>
              <a:rPr lang="en-US" altLang="ko-KR" baseline="0" dirty="0" smtClean="0"/>
              <a:t> &amp; latency-tolerant design. 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As I previously mentioned, the water makes channel conditions poor, the design, to prepare for high packet loss or network disconnection, is required.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Therefore, we adapted various techniques and game design, but I’ll introduce just two game designs only..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The first one is to decrease frequency of status updates.</a:t>
            </a:r>
          </a:p>
          <a:p>
            <a:r>
              <a:rPr lang="en-US" altLang="ko-KR" baseline="0" dirty="0" smtClean="0"/>
              <a:t>For example, assume that a game, notifies, a user’s HP in real time .</a:t>
            </a:r>
          </a:p>
          <a:p>
            <a:r>
              <a:rPr lang="en-US" altLang="ko-KR" b="1" baseline="0" dirty="0" smtClean="0"/>
              <a:t>(click)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But, due to packet loss or network disconnection, the game could fail to notify current HP on time. </a:t>
            </a:r>
          </a:p>
          <a:p>
            <a:r>
              <a:rPr lang="en-US" altLang="ko-KR" b="1" baseline="0" dirty="0" smtClean="0"/>
              <a:t>(click)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Then, users might feel strange and think the game does not work well.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Instead, if a game notifies HP infrequently like only in quartile, users might not be aware of any problem.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Second one is a design to deal with network disconnection.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If network is disconnected</a:t>
            </a:r>
          </a:p>
          <a:p>
            <a:r>
              <a:rPr lang="en-US" altLang="ko-KR" b="1" baseline="0" dirty="0" smtClean="0"/>
              <a:t>(click), </a:t>
            </a:r>
          </a:p>
          <a:p>
            <a:r>
              <a:rPr lang="en-US" altLang="ko-KR" baseline="0" dirty="0" smtClean="0"/>
              <a:t>maybe it happens while swimming breaststroke,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then game tells a user that, they have been stunned ,and recommends to swim freestyle for recovery.</a:t>
            </a:r>
          </a:p>
          <a:p>
            <a:r>
              <a:rPr lang="en-US" altLang="ko-KR" baseline="0" dirty="0" smtClean="0"/>
              <a:t>As I mentioned in the networking part, freestyle guarantees relatively higher network performance than breaststroke, so network connectivity may be re-established.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Putting it all together, we implemented working prototype of </a:t>
            </a:r>
            <a:r>
              <a:rPr lang="en-US" altLang="ko-KR" baseline="0" dirty="0" err="1" smtClean="0"/>
              <a:t>MobyDick</a:t>
            </a:r>
            <a:r>
              <a:rPr lang="en-US" altLang="ko-KR" baseline="0" dirty="0" smtClean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49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And, to evaluate our game, we</a:t>
            </a:r>
            <a:r>
              <a:rPr lang="en-US" altLang="ko-KR" baseline="0" dirty="0" smtClean="0"/>
              <a:t> conducted user study with </a:t>
            </a:r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8 participants.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Before playing </a:t>
            </a:r>
            <a:r>
              <a:rPr lang="en-US" altLang="ko-KR" baseline="0" dirty="0" err="1" smtClean="0"/>
              <a:t>MobyDick</a:t>
            </a:r>
            <a:r>
              <a:rPr lang="en-US" altLang="ko-KR" baseline="0" dirty="0" smtClean="0"/>
              <a:t>,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we conducted pre-interviews, </a:t>
            </a:r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and then</a:t>
            </a:r>
          </a:p>
          <a:p>
            <a:r>
              <a:rPr lang="en-US" altLang="ko-KR" baseline="0" dirty="0" smtClean="0"/>
              <a:t>they were divided into two four member-team, and each team played </a:t>
            </a:r>
            <a:r>
              <a:rPr lang="en-US" altLang="ko-KR" baseline="0" dirty="0" err="1" smtClean="0"/>
              <a:t>MobyDick</a:t>
            </a:r>
            <a:r>
              <a:rPr lang="en-US" altLang="ko-KR" baseline="0" dirty="0" smtClean="0"/>
              <a:t> two times, with 10 minutes of intermission.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After then, we conducted focus group interviews and individual interview.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All the interviews are recorded and transcribed, 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and two researchers got main themes using open coding.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Among the themes, I just pick three. </a:t>
            </a:r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One of ‘</a:t>
            </a:r>
            <a:r>
              <a:rPr lang="en-US" altLang="ko-KR" baseline="0" dirty="0" err="1" smtClean="0"/>
              <a:t>em</a:t>
            </a:r>
            <a:r>
              <a:rPr lang="en-US" altLang="ko-KR" baseline="0" dirty="0" smtClean="0"/>
              <a:t> is that our game makes swimming enjoyable.</a:t>
            </a:r>
          </a:p>
          <a:p>
            <a:r>
              <a:rPr lang="en-US" altLang="ko-KR" baseline="0" dirty="0" smtClean="0"/>
              <a:t>One participant said she does not feel boring while playing the game, in contrast to, without game case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The second one is that our swimming style metaphor is intuitive. </a:t>
            </a:r>
          </a:p>
          <a:p>
            <a:r>
              <a:rPr lang="en-US" altLang="ko-KR" baseline="0" dirty="0" smtClean="0"/>
              <a:t>They said freestyle and butterfly seems like attack, and backstroke seems like taking a rest.</a:t>
            </a:r>
          </a:p>
          <a:p>
            <a:endParaRPr lang="en-US" altLang="ko-KR" baseline="0" dirty="0" smtClean="0"/>
          </a:p>
          <a:p>
            <a:r>
              <a:rPr lang="en-US" altLang="ko-KR" b="1" baseline="0" dirty="0" smtClean="0"/>
              <a:t>(click)</a:t>
            </a:r>
          </a:p>
          <a:p>
            <a:r>
              <a:rPr lang="en-US" altLang="ko-KR" baseline="0" dirty="0" smtClean="0"/>
              <a:t>Another one is that </a:t>
            </a:r>
            <a:r>
              <a:rPr lang="en-US" altLang="ko-KR" baseline="0" dirty="0" err="1" smtClean="0"/>
              <a:t>MobyDick</a:t>
            </a:r>
            <a:r>
              <a:rPr lang="en-US" altLang="ko-KR" baseline="0" dirty="0" smtClean="0"/>
              <a:t> enriches social interaction. </a:t>
            </a:r>
          </a:p>
          <a:p>
            <a:r>
              <a:rPr lang="en-US" altLang="ko-KR" baseline="0" dirty="0" smtClean="0"/>
              <a:t>Participants said they feel team-bond, and cheered up when they did same actions, as other members’.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510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ko-KR" dirty="0" smtClean="0"/>
              <a:t>Through</a:t>
            </a:r>
            <a:r>
              <a:rPr lang="en-US" altLang="ko-KR" baseline="0" dirty="0" smtClean="0"/>
              <a:t> o</a:t>
            </a:r>
            <a:r>
              <a:rPr lang="en-US" altLang="ko-KR" dirty="0" smtClean="0"/>
              <a:t>ur</a:t>
            </a:r>
            <a:r>
              <a:rPr lang="en-US" altLang="ko-KR" baseline="0" dirty="0" smtClean="0"/>
              <a:t> preliminary experiences of </a:t>
            </a:r>
            <a:r>
              <a:rPr lang="en-US" altLang="ko-KR" baseline="0" dirty="0" err="1" smtClean="0"/>
              <a:t>MobyDick</a:t>
            </a:r>
            <a:r>
              <a:rPr lang="en-US" altLang="ko-KR" baseline="0" dirty="0" smtClean="0"/>
              <a:t>, we found some limitations and future work</a:t>
            </a:r>
          </a:p>
          <a:p>
            <a:pPr defTabSz="990478">
              <a:defRPr/>
            </a:pPr>
            <a:endParaRPr lang="en-US" altLang="ko-KR" dirty="0" smtClean="0"/>
          </a:p>
          <a:p>
            <a:pPr defTabSz="990478">
              <a:defRPr/>
            </a:pPr>
            <a:r>
              <a:rPr lang="en-US" altLang="ko-KR" dirty="0" smtClean="0"/>
              <a:t>In</a:t>
            </a:r>
            <a:r>
              <a:rPr lang="en-US" altLang="ko-KR" baseline="0" dirty="0" smtClean="0"/>
              <a:t> our swimming styles classification, we used user-specific model, but actually, general classification model, which means covering all the users using one model, is always preferable. </a:t>
            </a:r>
          </a:p>
          <a:p>
            <a:pPr defTabSz="990478">
              <a:defRPr/>
            </a:pPr>
            <a:r>
              <a:rPr lang="en-US" altLang="ko-KR" baseline="0" dirty="0" smtClean="0"/>
              <a:t>So, we need to improve this.</a:t>
            </a:r>
          </a:p>
          <a:p>
            <a:pPr defTabSz="990478">
              <a:defRPr/>
            </a:pPr>
            <a:endParaRPr lang="en-US" altLang="ko-KR" baseline="0" dirty="0" smtClean="0"/>
          </a:p>
          <a:p>
            <a:pPr defTabSz="990478">
              <a:defRPr/>
            </a:pPr>
            <a:r>
              <a:rPr lang="en-US" altLang="ko-KR" baseline="0" dirty="0" smtClean="0"/>
              <a:t>Also, our game inputs are swimming styles and stroke timing, but there are various exertion activities in swimming.</a:t>
            </a:r>
          </a:p>
          <a:p>
            <a:pPr defTabSz="990478">
              <a:defRPr/>
            </a:pPr>
            <a:r>
              <a:rPr lang="en-US" altLang="ko-KR" baseline="0" dirty="0" smtClean="0"/>
              <a:t>For example, adapting heart rate can make our game adjust exercise intensity.</a:t>
            </a:r>
          </a:p>
          <a:p>
            <a:pPr defTabSz="990478">
              <a:defRPr/>
            </a:pPr>
            <a:endParaRPr lang="en-US" altLang="ko-KR" baseline="0" dirty="0" smtClean="0"/>
          </a:p>
          <a:p>
            <a:pPr defTabSz="990478">
              <a:defRPr/>
            </a:pPr>
            <a:r>
              <a:rPr lang="en-US" altLang="ko-KR" dirty="0" smtClean="0"/>
              <a:t>Finally, we will explore</a:t>
            </a:r>
            <a:r>
              <a:rPr lang="en-US" altLang="ko-KR" baseline="0" dirty="0" smtClean="0"/>
              <a:t> novel social interactions under, group fitness swimming contexts.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572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ko-KR" sz="1300" dirty="0" smtClean="0"/>
              <a:t>It’</a:t>
            </a:r>
            <a:r>
              <a:rPr lang="en-US" altLang="ko-KR" sz="1300" baseline="0" dirty="0" smtClean="0"/>
              <a:t>s a last slide. </a:t>
            </a:r>
            <a:r>
              <a:rPr lang="en-US" altLang="ko-KR" sz="1300" dirty="0" smtClean="0"/>
              <a:t>Let </a:t>
            </a:r>
            <a:r>
              <a:rPr lang="en-US" altLang="ko-KR" sz="1300" dirty="0"/>
              <a:t>me wrap up with short summary.</a:t>
            </a:r>
          </a:p>
          <a:p>
            <a:pPr defTabSz="990478">
              <a:defRPr/>
            </a:pPr>
            <a:endParaRPr lang="en-US" altLang="ko-KR" sz="1300" dirty="0" smtClean="0"/>
          </a:p>
          <a:p>
            <a:pPr defTabSz="990478">
              <a:defRPr/>
            </a:pPr>
            <a:r>
              <a:rPr lang="en-US" altLang="ko-KR" sz="1300" b="1" dirty="0" smtClean="0"/>
              <a:t>(click)</a:t>
            </a:r>
            <a:endParaRPr lang="en-US" altLang="ko-KR" sz="1300" b="1" dirty="0"/>
          </a:p>
          <a:p>
            <a:pPr defTabSz="990478">
              <a:defRPr/>
            </a:pPr>
            <a:r>
              <a:rPr lang="en-US" altLang="ko-KR" sz="1300" dirty="0" smtClean="0"/>
              <a:t>We</a:t>
            </a:r>
            <a:r>
              <a:rPr lang="en-US" altLang="ko-KR" sz="1300" baseline="0" dirty="0" smtClean="0"/>
              <a:t> </a:t>
            </a:r>
            <a:r>
              <a:rPr lang="en-US" altLang="ko-KR" sz="1300" dirty="0" smtClean="0"/>
              <a:t>designed </a:t>
            </a:r>
            <a:r>
              <a:rPr lang="en-US" altLang="ko-KR" sz="1300" dirty="0"/>
              <a:t>a multi-player </a:t>
            </a:r>
            <a:r>
              <a:rPr lang="en-US" altLang="ko-KR" sz="1300" dirty="0" err="1"/>
              <a:t>exergame</a:t>
            </a:r>
            <a:r>
              <a:rPr lang="en-US" altLang="ko-KR" sz="1300" dirty="0"/>
              <a:t> for swimming. For this, we performed a comparative analysis of networking performance under swimming contexts.</a:t>
            </a:r>
          </a:p>
          <a:p>
            <a:pPr defTabSz="990478">
              <a:defRPr/>
            </a:pPr>
            <a:endParaRPr lang="en-US" altLang="ko-KR" sz="1300" dirty="0" smtClean="0"/>
          </a:p>
          <a:p>
            <a:pPr defTabSz="990478">
              <a:defRPr/>
            </a:pPr>
            <a:r>
              <a:rPr lang="en-US" altLang="ko-KR" sz="1300" b="1" dirty="0" smtClean="0"/>
              <a:t>(click)</a:t>
            </a:r>
          </a:p>
          <a:p>
            <a:pPr defTabSz="990478">
              <a:defRPr/>
            </a:pPr>
            <a:r>
              <a:rPr lang="en-US" altLang="ko-KR" sz="1300" dirty="0" smtClean="0"/>
              <a:t>Also</a:t>
            </a:r>
            <a:r>
              <a:rPr lang="en-US" altLang="ko-KR" sz="1300" dirty="0"/>
              <a:t>, we built real-time swimming styles and stroke timing recognition module, </a:t>
            </a:r>
            <a:r>
              <a:rPr lang="en-US" altLang="ko-KR" sz="1300" dirty="0" err="1"/>
              <a:t>StrokeSense</a:t>
            </a:r>
            <a:r>
              <a:rPr lang="en-US" altLang="ko-KR" sz="1300" dirty="0"/>
              <a:t>.</a:t>
            </a:r>
          </a:p>
          <a:p>
            <a:pPr defTabSz="990478">
              <a:defRPr/>
            </a:pPr>
            <a:endParaRPr lang="en-US" altLang="ko-KR" sz="1300" dirty="0" smtClean="0"/>
          </a:p>
          <a:p>
            <a:pPr defTabSz="990478">
              <a:defRPr/>
            </a:pPr>
            <a:r>
              <a:rPr lang="en-US" altLang="ko-KR" sz="1300" b="1" dirty="0" smtClean="0"/>
              <a:t>(click)</a:t>
            </a:r>
          </a:p>
          <a:p>
            <a:pPr defTabSz="990478">
              <a:defRPr/>
            </a:pPr>
            <a:r>
              <a:rPr lang="en-US" altLang="ko-KR" sz="1300" dirty="0" smtClean="0"/>
              <a:t>Finally</a:t>
            </a:r>
            <a:r>
              <a:rPr lang="en-US" altLang="ko-KR" sz="1300" dirty="0"/>
              <a:t>, we designed </a:t>
            </a:r>
            <a:r>
              <a:rPr lang="en-US" altLang="ko-KR" sz="1300" dirty="0" err="1"/>
              <a:t>MobyDick</a:t>
            </a:r>
            <a:r>
              <a:rPr lang="en-US" altLang="ko-KR" sz="1300" dirty="0"/>
              <a:t> by carefully considering findings on networking and stroke sensing, as well as design constraints of underwater human communication.</a:t>
            </a:r>
          </a:p>
          <a:p>
            <a:pPr defTabSz="990478">
              <a:defRPr/>
            </a:pPr>
            <a:endParaRPr lang="en-US" altLang="ko-KR" sz="1300" dirty="0"/>
          </a:p>
          <a:p>
            <a:pPr defTabSz="990478">
              <a:defRPr/>
            </a:pPr>
            <a:r>
              <a:rPr lang="en-US" altLang="ko-KR" sz="1300" dirty="0"/>
              <a:t>That’s all, and thank you </a:t>
            </a:r>
            <a:r>
              <a:rPr lang="en-US" altLang="ko-KR" sz="1300" dirty="0" smtClean="0"/>
              <a:t>for, </a:t>
            </a:r>
            <a:r>
              <a:rPr lang="en-US" altLang="ko-KR" sz="1300" dirty="0"/>
              <a:t>opportunity to be </a:t>
            </a:r>
            <a:r>
              <a:rPr lang="en-US" altLang="ko-KR" sz="1300" dirty="0" smtClean="0"/>
              <a:t>here, </a:t>
            </a:r>
            <a:r>
              <a:rPr lang="en-US" altLang="ko-KR" sz="1300" dirty="0"/>
              <a:t>today. </a:t>
            </a:r>
          </a:p>
          <a:p>
            <a:pPr defTabSz="990478">
              <a:defRPr/>
            </a:pPr>
            <a:endParaRPr lang="en-US" altLang="ko-KR" sz="1300" dirty="0"/>
          </a:p>
          <a:p>
            <a:pPr defTabSz="990478">
              <a:defRPr/>
            </a:pPr>
            <a:endParaRPr lang="en-US" altLang="ko-KR" sz="1300" dirty="0"/>
          </a:p>
          <a:p>
            <a:pPr defTabSz="990478">
              <a:defRPr/>
            </a:pPr>
            <a:endParaRPr lang="en-US" altLang="ko-KR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424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ko-KR" dirty="0" smtClean="0"/>
              <a:t>Mueller,</a:t>
            </a:r>
            <a:r>
              <a:rPr lang="en-US" altLang="ko-KR" baseline="0" dirty="0" smtClean="0"/>
              <a:t> one of pioneering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 researchers, defines an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 as </a:t>
            </a:r>
          </a:p>
          <a:p>
            <a:pPr defTabSz="990478">
              <a:defRPr/>
            </a:pPr>
            <a:endParaRPr lang="en-US" altLang="ko-KR" b="1" baseline="0" dirty="0" smtClean="0"/>
          </a:p>
          <a:p>
            <a:pPr defTabSz="990478">
              <a:defRPr/>
            </a:pPr>
            <a:r>
              <a:rPr lang="en-US" altLang="ko-KR" b="1" baseline="0" dirty="0" smtClean="0"/>
              <a:t>(click)</a:t>
            </a:r>
          </a:p>
          <a:p>
            <a:pPr defTabSz="990478">
              <a:defRPr/>
            </a:pPr>
            <a:r>
              <a:rPr lang="en-US" altLang="ko-KR" baseline="0" dirty="0" smtClean="0"/>
              <a:t>“A digital game where the outcome of the game is predominantly determined by physical effort”.</a:t>
            </a:r>
          </a:p>
          <a:p>
            <a:pPr defTabSz="990478">
              <a:defRPr/>
            </a:pPr>
            <a:r>
              <a:rPr lang="en-US" altLang="ko-KR" baseline="0" dirty="0" smtClean="0"/>
              <a:t>In order words, an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 is a virtual game, which adapts physical exertion, and that makes an exercise more enjoyable, thereby people are, motivated to continue it.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45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The recent researches about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 have emphasized two things. </a:t>
            </a:r>
          </a:p>
          <a:p>
            <a:r>
              <a:rPr lang="en-US" altLang="ko-KR" dirty="0" smtClean="0"/>
              <a:t>The</a:t>
            </a:r>
            <a:r>
              <a:rPr lang="en-US" altLang="ko-KR" baseline="0" dirty="0" smtClean="0"/>
              <a:t> first one is that,</a:t>
            </a:r>
            <a:r>
              <a:rPr lang="en-US" altLang="ko-KR" dirty="0" smtClean="0"/>
              <a:t> exertion</a:t>
            </a:r>
            <a:r>
              <a:rPr lang="en-US" altLang="ko-KR" baseline="0" dirty="0" smtClean="0"/>
              <a:t> activities should be adapted to,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 contents.</a:t>
            </a:r>
          </a:p>
          <a:p>
            <a:r>
              <a:rPr lang="en-US" altLang="ko-KR" baseline="0" dirty="0" smtClean="0"/>
              <a:t>For example, in Kinect sports, the </a:t>
            </a:r>
            <a:r>
              <a:rPr lang="en-US" altLang="ko-KR" baseline="0" dirty="0" err="1" smtClean="0"/>
              <a:t>exergaming</a:t>
            </a:r>
            <a:r>
              <a:rPr lang="en-US" altLang="ko-KR" baseline="0" dirty="0" smtClean="0"/>
              <a:t> console, a user takes specific motions to play games, like shooting the ball in this picture.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In addition, some </a:t>
            </a:r>
            <a:r>
              <a:rPr lang="en-US" altLang="ko-KR" baseline="0" dirty="0" err="1" smtClean="0"/>
              <a:t>exergames</a:t>
            </a:r>
            <a:r>
              <a:rPr lang="en-US" altLang="ko-KR" baseline="0" dirty="0" smtClean="0"/>
              <a:t> have adapted, the speed or heart rate, which are the result, or body response of physical exertion.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59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Another one </a:t>
            </a:r>
            <a:r>
              <a:rPr lang="en-US" altLang="ko-KR" baseline="0" dirty="0" smtClean="0"/>
              <a:t>is to support social interaction.</a:t>
            </a:r>
          </a:p>
          <a:p>
            <a:r>
              <a:rPr lang="en-US" altLang="ko-KR" baseline="0" dirty="0" smtClean="0"/>
              <a:t>There is a variety of related work, which ranges from, providing remote social interaction, like an exercise with distant users, </a:t>
            </a:r>
          </a:p>
          <a:p>
            <a:r>
              <a:rPr lang="en-US" altLang="ko-KR" baseline="0" dirty="0" smtClean="0"/>
              <a:t>To, exploring a novel dimension of social interaction, while taking an exercise.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76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But, existing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 researches have focused on ground-based exercise only, like jogging or cycling.</a:t>
            </a:r>
            <a:endParaRPr lang="en-US" altLang="ko-KR" dirty="0" smtClean="0"/>
          </a:p>
          <a:p>
            <a:r>
              <a:rPr lang="en-US" altLang="ko-KR" baseline="0" dirty="0" smtClean="0"/>
              <a:t>Instead of ground-based exercise, what if we design an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 for water-based exercise?	</a:t>
            </a:r>
          </a:p>
          <a:p>
            <a:pPr marL="185715" lvl="1" indent="-185715" defTabSz="990478">
              <a:buFontTx/>
              <a:buChar char="-"/>
              <a:defRPr/>
            </a:pPr>
            <a:endParaRPr lang="en-US" altLang="ko-KR" dirty="0" smtClean="0"/>
          </a:p>
          <a:p>
            <a:pPr marL="0" lvl="1" defTabSz="990478">
              <a:defRPr/>
            </a:pP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0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ko-KR" dirty="0" smtClean="0"/>
              <a:t>So</a:t>
            </a:r>
            <a:r>
              <a:rPr lang="en-US" altLang="ko-KR" baseline="0" dirty="0" smtClean="0"/>
              <a:t>, for swimming, which is </a:t>
            </a:r>
            <a:r>
              <a:rPr lang="en-US" altLang="ko-KR" dirty="0" smtClean="0"/>
              <a:t>one of the representative</a:t>
            </a:r>
            <a:r>
              <a:rPr lang="en-US" altLang="ko-KR" baseline="0" dirty="0" smtClean="0"/>
              <a:t> water-based exercises, </a:t>
            </a:r>
          </a:p>
          <a:p>
            <a:pPr defTabSz="990478">
              <a:defRPr/>
            </a:pPr>
            <a:r>
              <a:rPr lang="en-US" altLang="ko-KR" baseline="0" dirty="0" smtClean="0"/>
              <a:t>we aimed at transforming swimming activity into multi-player </a:t>
            </a:r>
            <a:r>
              <a:rPr lang="en-US" altLang="ko-KR" baseline="0" dirty="0" err="1" smtClean="0"/>
              <a:t>exergame</a:t>
            </a:r>
            <a:r>
              <a:rPr lang="en-US" altLang="ko-KR" baseline="0" dirty="0" smtClean="0"/>
              <a:t>, l</a:t>
            </a:r>
            <a:r>
              <a:rPr lang="en-US" altLang="ko-KR" dirty="0" smtClean="0"/>
              <a:t>ike next video clip.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67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40F4-99F0-405F-B739-893B6CCD5D6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89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1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77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6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4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92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9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2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6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214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0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2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14E52-B2F7-462C-9B65-CA4D60EC9BDB}" type="datetimeFigureOut">
              <a:rPr lang="ko-KR" altLang="en-US" smtClean="0"/>
              <a:t>2014-11-06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AB73F-05B5-4013-8AC1-9A0FA3464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6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40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14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5325" y="1041400"/>
            <a:ext cx="10801350" cy="2387600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US" altLang="ko-KR" sz="7200" b="1" dirty="0" err="1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MobyDick</a:t>
            </a:r>
            <a:r>
              <a:rPr lang="en-US" altLang="ko-KR" sz="7200" b="1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/>
            </a:r>
            <a:br>
              <a:rPr lang="en-US" altLang="ko-KR" sz="7200" b="1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</a:br>
            <a:r>
              <a:rPr lang="en-US" altLang="ko-KR" sz="44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An Interactive Multi-swimmer </a:t>
            </a:r>
            <a:r>
              <a:rPr lang="en-US" altLang="ko-KR" sz="4400" dirty="0" err="1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Exergame</a:t>
            </a:r>
            <a:endParaRPr lang="ko-KR" altLang="en-US" sz="4400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5324" y="3582988"/>
            <a:ext cx="10788651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pc="-8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Woohyeok Choi, </a:t>
            </a:r>
            <a:r>
              <a:rPr lang="en-US" altLang="ko-KR" spc="-80" dirty="0" err="1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Jeungmin</a:t>
            </a:r>
            <a:r>
              <a:rPr lang="en-US" altLang="ko-KR" spc="-8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 Oh</a:t>
            </a:r>
            <a:r>
              <a:rPr lang="en-US" altLang="ko-KR" spc="-8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, </a:t>
            </a:r>
            <a:r>
              <a:rPr lang="en-US" altLang="ko-KR" spc="-80" dirty="0" err="1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Seongjun</a:t>
            </a:r>
            <a:r>
              <a:rPr lang="en-US" altLang="ko-KR" spc="-8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 </a:t>
            </a:r>
            <a:r>
              <a:rPr lang="en-US" altLang="ko-KR" spc="-8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Kang, Miri Moon, </a:t>
            </a:r>
            <a:r>
              <a:rPr lang="en-US" altLang="ko-KR" spc="-80" dirty="0" err="1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Uichin</a:t>
            </a:r>
            <a:r>
              <a:rPr lang="en-US" altLang="ko-KR" spc="-8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 Lee, </a:t>
            </a:r>
            <a:r>
              <a:rPr lang="en-US" altLang="ko-KR" spc="-80" dirty="0" err="1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Junehwa</a:t>
            </a:r>
            <a:r>
              <a:rPr lang="en-US" altLang="ko-KR" spc="-8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 Song (KAIST)</a:t>
            </a:r>
          </a:p>
          <a:p>
            <a:pPr algn="l"/>
            <a:r>
              <a:rPr lang="en-US" altLang="ko-KR" spc="-80" dirty="0" err="1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Taiwoo</a:t>
            </a:r>
            <a:r>
              <a:rPr lang="en-US" altLang="ko-KR" spc="-8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 Park (Michigan State University)</a:t>
            </a:r>
            <a:endParaRPr lang="ko-KR" altLang="en-US" spc="-8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latin typeface="Calibri" panose="020F0502020204030204" pitchFamily="34" charset="0"/>
            </a:endParaRPr>
          </a:p>
          <a:p>
            <a:pPr algn="l"/>
            <a:r>
              <a:rPr lang="en-US" altLang="ko-KR" spc="-80" dirty="0" err="1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Inseok</a:t>
            </a:r>
            <a:r>
              <a:rPr lang="en-US" altLang="ko-KR" spc="-8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Calibri" panose="020F0502020204030204" pitchFamily="34" charset="0"/>
              </a:rPr>
              <a:t> Hwang (IBM Research Austin)</a:t>
            </a:r>
          </a:p>
        </p:txBody>
      </p:sp>
      <p:pic>
        <p:nvPicPr>
          <p:cNvPr id="4" name="Picture 2" descr="http://rdtl.kaist.ac.kr/_img/logoKAIST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23" y="5757836"/>
            <a:ext cx="1125763" cy="37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3" b="21969"/>
          <a:stretch/>
        </p:blipFill>
        <p:spPr>
          <a:xfrm>
            <a:off x="10810875" y="5737212"/>
            <a:ext cx="673100" cy="3727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44" y="5737212"/>
            <a:ext cx="1572073" cy="3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0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22316">
            <a:off x="840230" y="-373902"/>
            <a:ext cx="4157617" cy="4157617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093425" y="3272743"/>
            <a:ext cx="5403250" cy="2856595"/>
          </a:xfrm>
          <a:prstGeom prst="roundRect">
            <a:avLst>
              <a:gd name="adj" fmla="val 8268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0">
            <a:noAutofit/>
          </a:bodyPr>
          <a:lstStyle/>
          <a:p>
            <a:endParaRPr lang="ko-KR" altLang="en-US" sz="8800" dirty="0">
              <a:ln w="6350">
                <a:solidFill>
                  <a:srgbClr val="FDFDFD">
                    <a:alpha val="20000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93425" y="3436996"/>
            <a:ext cx="527145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 algn="r"/>
            <a:r>
              <a:rPr lang="en-US" altLang="ko-KR" sz="32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enable</a:t>
            </a:r>
            <a:endParaRPr lang="ko-KR" altLang="en-US" sz="32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93425" y="3698628"/>
            <a:ext cx="5271456" cy="1015663"/>
          </a:xfrm>
          <a:prstGeom prst="rect">
            <a:avLst/>
          </a:prstGeom>
        </p:spPr>
        <p:txBody>
          <a:bodyPr wrap="square" rIns="72000" anchor="ctr" anchorCtr="0">
            <a:spAutoFit/>
          </a:bodyPr>
          <a:lstStyle/>
          <a:p>
            <a:pPr lvl="0" algn="r"/>
            <a:r>
              <a:rPr lang="en-US" altLang="ko-KR" sz="6000" b="1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wireless</a:t>
            </a:r>
            <a:endParaRPr lang="ko-KR" altLang="en-US" sz="6000" b="1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69048" y="5116279"/>
            <a:ext cx="1548522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/>
            <a:r>
              <a:rPr lang="en-US" altLang="ko-KR" sz="32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among</a:t>
            </a:r>
            <a:endParaRPr lang="ko-KR" altLang="en-US" sz="32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5601" y="4942294"/>
            <a:ext cx="3459280" cy="1015663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lvl="0" algn="r"/>
            <a:r>
              <a:rPr lang="en-US" altLang="ko-KR" sz="6000" b="1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swimmers</a:t>
            </a:r>
            <a:endParaRPr lang="ko-KR" altLang="en-US" sz="6000" b="1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3425" y="4315197"/>
            <a:ext cx="5271456" cy="1015663"/>
          </a:xfrm>
          <a:prstGeom prst="rect">
            <a:avLst/>
          </a:prstGeom>
        </p:spPr>
        <p:txBody>
          <a:bodyPr wrap="square" rIns="72000" anchor="ctr" anchorCtr="0">
            <a:spAutoFit/>
          </a:bodyPr>
          <a:lstStyle/>
          <a:p>
            <a:pPr lvl="0" algn="r"/>
            <a:r>
              <a:rPr lang="en-US" altLang="ko-KR" sz="6000" b="1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  <a:endParaRPr lang="ko-KR" altLang="en-US" sz="6000" b="1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77601" y="6550222"/>
            <a:ext cx="914400" cy="307777"/>
          </a:xfrm>
          <a:prstGeom prst="rect">
            <a:avLst/>
          </a:prstGeom>
          <a:noFill/>
        </p:spPr>
        <p:txBody>
          <a:bodyPr wrap="square" lIns="108000" tIns="0" rIns="108000" bIns="0" rtlCol="0" anchor="b" anchorCtr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p8</a:t>
            </a:r>
            <a:endParaRPr lang="ko-KR" altLang="en-US" sz="20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89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95325" y="4008863"/>
            <a:ext cx="7026273" cy="2120475"/>
            <a:chOff x="695326" y="3844607"/>
            <a:chExt cx="7026273" cy="212047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695326" y="3844607"/>
              <a:ext cx="6152515" cy="2120475"/>
            </a:xfrm>
            <a:prstGeom prst="roundRect">
              <a:avLst>
                <a:gd name="adj" fmla="val 8268"/>
              </a:avLst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36000" bIns="36000" rtlCol="0" anchor="t" anchorCtr="0">
              <a:noAutofit/>
            </a:bodyPr>
            <a:lstStyle/>
            <a:p>
              <a:endParaRPr lang="ko-KR" altLang="en-US" sz="8800" dirty="0">
                <a:ln w="6350">
                  <a:solidFill>
                    <a:srgbClr val="FDFDFD">
                      <a:alpha val="2000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03788" y="4008859"/>
              <a:ext cx="6917811" cy="58477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lvl="0"/>
              <a:r>
                <a:rPr lang="en-US" altLang="ko-KR" sz="3200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How to recognize</a:t>
              </a:r>
              <a:endParaRPr lang="ko-KR" altLang="en-US" sz="3200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03789" y="4224771"/>
              <a:ext cx="6556656" cy="1015663"/>
            </a:xfrm>
            <a:prstGeom prst="rect">
              <a:avLst/>
            </a:prstGeom>
          </p:spPr>
          <p:txBody>
            <a:bodyPr wrap="square" rIns="72000" anchor="ctr" anchorCtr="0">
              <a:spAutoFit/>
            </a:bodyPr>
            <a:lstStyle/>
            <a:p>
              <a:pPr lvl="0"/>
              <a:r>
                <a:rPr lang="en-US" altLang="ko-KR" sz="6000" b="1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swimming activity</a:t>
              </a:r>
              <a:endParaRPr lang="ko-KR" altLang="en-US" sz="6000" b="1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73525" y="4945637"/>
              <a:ext cx="495649" cy="584775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lvl="0" algn="r"/>
              <a:r>
                <a:rPr lang="en-US" altLang="ko-KR" sz="3200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</a:t>
              </a:r>
              <a:endParaRPr lang="ko-KR" altLang="en-US" sz="3200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10881" y="4802584"/>
              <a:ext cx="3050194" cy="1015663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lvl="0"/>
              <a:r>
                <a:rPr lang="en-US" altLang="ko-KR" sz="6000" b="1" dirty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r>
                <a:rPr lang="en-US" altLang="ko-KR" sz="6000" b="1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eal time</a:t>
              </a:r>
              <a:endParaRPr lang="ko-KR" altLang="en-US" sz="6000" b="1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 rot="900000">
            <a:off x="7370924" y="567369"/>
            <a:ext cx="1082348" cy="221599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lvl="0"/>
            <a:r>
              <a:rPr lang="en-US" altLang="ko-KR" sz="13800" b="1" spc="-1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  <a:endParaRPr lang="ko-KR" altLang="en-US" sz="13800" b="1" spc="-10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77601" y="6550222"/>
            <a:ext cx="914400" cy="307777"/>
          </a:xfrm>
          <a:prstGeom prst="rect">
            <a:avLst/>
          </a:prstGeom>
          <a:noFill/>
        </p:spPr>
        <p:txBody>
          <a:bodyPr wrap="square" lIns="108000" tIns="0" rIns="108000" bIns="0" rtlCol="0" anchor="b" anchorCtr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p9</a:t>
            </a:r>
            <a:endParaRPr lang="ko-KR" altLang="en-US" sz="20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6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277601" y="6550222"/>
            <a:ext cx="914400" cy="307777"/>
          </a:xfrm>
          <a:prstGeom prst="rect">
            <a:avLst/>
          </a:prstGeom>
          <a:noFill/>
        </p:spPr>
        <p:txBody>
          <a:bodyPr wrap="square" lIns="108000" tIns="0" rIns="108000" bIns="0" rtlCol="0" anchor="b" anchorCtr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p10</a:t>
            </a:r>
            <a:endParaRPr lang="ko-KR" altLang="en-US" sz="20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768020" y="713487"/>
            <a:ext cx="5728655" cy="3431902"/>
            <a:chOff x="5768020" y="2660923"/>
            <a:chExt cx="5728655" cy="3431902"/>
          </a:xfrm>
        </p:grpSpPr>
        <p:grpSp>
          <p:nvGrpSpPr>
            <p:cNvPr id="2" name="그룹 1"/>
            <p:cNvGrpSpPr/>
            <p:nvPr/>
          </p:nvGrpSpPr>
          <p:grpSpPr>
            <a:xfrm>
              <a:off x="5768020" y="2660923"/>
              <a:ext cx="5728655" cy="3431902"/>
              <a:chOff x="695326" y="739043"/>
              <a:chExt cx="5728655" cy="3431902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695326" y="739043"/>
                <a:ext cx="5728655" cy="3431902"/>
              </a:xfrm>
              <a:prstGeom prst="roundRect">
                <a:avLst>
                  <a:gd name="adj" fmla="val 8268"/>
                </a:avLst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0000" tIns="36000" bIns="36000" rtlCol="0" anchor="t" anchorCtr="0">
                <a:noAutofit/>
              </a:bodyPr>
              <a:lstStyle/>
              <a:p>
                <a:endParaRPr lang="ko-KR" altLang="en-US" sz="8800" dirty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03787" y="903295"/>
                <a:ext cx="1482213" cy="584775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/>
              <a:p>
                <a:pPr lvl="0"/>
                <a:r>
                  <a:rPr lang="en-US" altLang="ko-KR" sz="3200" dirty="0" smtClean="0">
                    <a:ln w="6350">
                      <a:solidFill>
                        <a:srgbClr val="FDFDFD">
                          <a:alpha val="2000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How to</a:t>
                </a:r>
                <a:endParaRPr lang="ko-KR" altLang="en-US" sz="3200" dirty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03788" y="1164927"/>
                <a:ext cx="2310887" cy="1015663"/>
              </a:xfrm>
              <a:prstGeom prst="rect">
                <a:avLst/>
              </a:prstGeom>
            </p:spPr>
            <p:txBody>
              <a:bodyPr wrap="square" rIns="72000" anchor="ctr" anchorCtr="0">
                <a:spAutoFit/>
              </a:bodyPr>
              <a:lstStyle/>
              <a:p>
                <a:pPr lvl="0"/>
                <a:r>
                  <a:rPr lang="en-US" altLang="ko-KR" sz="6000" b="1" dirty="0" smtClean="0">
                    <a:ln w="6350">
                      <a:solidFill>
                        <a:srgbClr val="FDFDFD">
                          <a:alpha val="2000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design</a:t>
                </a:r>
                <a:endParaRPr lang="ko-KR" altLang="en-US" sz="6000" b="1" dirty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2780" y="2563528"/>
                <a:ext cx="3159573" cy="584775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/>
              <a:p>
                <a:pPr lvl="0"/>
                <a:r>
                  <a:rPr lang="en-US" altLang="ko-KR" sz="3200" dirty="0" smtClean="0">
                    <a:ln w="6350">
                      <a:solidFill>
                        <a:srgbClr val="FDFDFD">
                          <a:alpha val="2000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considering</a:t>
                </a:r>
                <a:endParaRPr lang="ko-KR" altLang="en-US" sz="3200" dirty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856601" y="2408593"/>
                <a:ext cx="3468642" cy="1015663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/>
              <a:p>
                <a:pPr lvl="0"/>
                <a:r>
                  <a:rPr lang="en-US" altLang="ko-KR" sz="6000" b="1" dirty="0" smtClean="0">
                    <a:ln w="6350">
                      <a:solidFill>
                        <a:srgbClr val="FDFDFD">
                          <a:alpha val="2000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swimming</a:t>
                </a:r>
                <a:endParaRPr lang="ko-KR" altLang="en-US" sz="6000" b="1" dirty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356408" y="1781496"/>
                <a:ext cx="4205567" cy="1015663"/>
              </a:xfrm>
              <a:prstGeom prst="rect">
                <a:avLst/>
              </a:prstGeom>
            </p:spPr>
            <p:txBody>
              <a:bodyPr wrap="square" rIns="72000" anchor="ctr" anchorCtr="0">
                <a:spAutoFit/>
              </a:bodyPr>
              <a:lstStyle/>
              <a:p>
                <a:pPr lvl="0"/>
                <a:r>
                  <a:rPr lang="en-US" altLang="ko-KR" sz="6000" b="1" dirty="0" err="1" smtClean="0">
                    <a:ln w="6350">
                      <a:solidFill>
                        <a:srgbClr val="FDFDFD">
                          <a:alpha val="2000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exergame</a:t>
                </a:r>
                <a:endParaRPr lang="ko-KR" altLang="en-US" sz="6000" b="1" dirty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441091" y="3009042"/>
                <a:ext cx="2882264" cy="1015663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/>
              <a:p>
                <a:pPr lvl="0"/>
                <a:r>
                  <a:rPr lang="en-US" altLang="ko-KR" sz="6000" b="1" dirty="0" smtClean="0">
                    <a:ln w="6350">
                      <a:solidFill>
                        <a:srgbClr val="FDFDFD">
                          <a:alpha val="2000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contexts</a:t>
                </a:r>
                <a:endParaRPr lang="ko-KR" altLang="en-US" sz="6000" b="1" dirty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5895474" y="3873979"/>
              <a:ext cx="1340023" cy="584775"/>
            </a:xfrm>
            <a:prstGeom prst="rect">
              <a:avLst/>
            </a:prstGeom>
          </p:spPr>
          <p:txBody>
            <a:bodyPr wrap="square" rIns="72000" anchor="ctr" anchorCtr="0">
              <a:spAutoFit/>
            </a:bodyPr>
            <a:lstStyle/>
            <a:p>
              <a:pPr lvl="0"/>
              <a:r>
                <a:rPr lang="en-US" altLang="ko-KR" sz="3200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</a:t>
              </a:r>
              <a:endParaRPr lang="ko-KR" altLang="en-US" sz="5400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834088" y="2713589"/>
            <a:ext cx="1800000" cy="18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07" y="117012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chemeClr val="accent3">
                <a:lumMod val="0"/>
                <a:lumOff val="100000"/>
              </a:schemeClr>
            </a:gs>
            <a:gs pos="100000">
              <a:srgbClr val="E9E9EA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004" y="333295"/>
            <a:ext cx="6440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Agenda</a:t>
            </a:r>
            <a:endParaRPr lang="en-US" altLang="ko-KR" sz="72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286693" y="1773238"/>
            <a:ext cx="0" cy="4356100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901546" y="1773238"/>
            <a:ext cx="0" cy="4384760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695324" y="1789591"/>
            <a:ext cx="3601677" cy="4437712"/>
            <a:chOff x="695324" y="1789591"/>
            <a:chExt cx="3601677" cy="4437712"/>
          </a:xfrm>
        </p:grpSpPr>
        <p:sp>
          <p:nvSpPr>
            <p:cNvPr id="20" name="TextBox 19"/>
            <p:cNvSpPr txBox="1"/>
            <p:nvPr/>
          </p:nvSpPr>
          <p:spPr>
            <a:xfrm>
              <a:off x="695324" y="1789591"/>
              <a:ext cx="3601677" cy="1440331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180000" rIns="180000" rtlCol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4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ETWORKING</a:t>
              </a:r>
              <a:r>
                <a:rPr lang="en-US" altLang="ko-KR" sz="40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44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ERFORMANCE</a:t>
              </a:r>
              <a:endParaRPr lang="en-US" altLang="ko-KR" sz="44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lnSpc>
                  <a:spcPts val="3400"/>
                </a:lnSpc>
              </a:pP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 THE </a:t>
              </a:r>
              <a:r>
                <a:rPr lang="en-US" altLang="ko-KR" sz="44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OOL</a:t>
              </a:r>
              <a:endParaRPr lang="ko-KR" altLang="en-US" sz="44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80"/>
            <a:stretch/>
          </p:blipFill>
          <p:spPr>
            <a:xfrm>
              <a:off x="1586786" y="3443802"/>
              <a:ext cx="1808446" cy="13853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95325" y="5100841"/>
              <a:ext cx="3591368" cy="11264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How to enable wireless communication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among swimmers</a:t>
              </a:r>
              <a:endParaRPr lang="ko-KR" altLang="en-US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297002" y="1789591"/>
            <a:ext cx="3615098" cy="4462082"/>
            <a:chOff x="4297002" y="1789591"/>
            <a:chExt cx="3615098" cy="4462082"/>
          </a:xfrm>
        </p:grpSpPr>
        <p:sp>
          <p:nvSpPr>
            <p:cNvPr id="21" name="TextBox 20"/>
            <p:cNvSpPr txBox="1"/>
            <p:nvPr/>
          </p:nvSpPr>
          <p:spPr>
            <a:xfrm>
              <a:off x="4297002" y="1789591"/>
              <a:ext cx="3615098" cy="145386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108000" rIns="108000" rtlCol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WIMMING</a:t>
              </a:r>
              <a:endPara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TROKE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ECOGNITION</a:t>
              </a:r>
              <a:endParaRPr lang="ko-KR" altLang="en-US" sz="48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155" y="3443802"/>
              <a:ext cx="1721590" cy="138534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305330" y="5125211"/>
              <a:ext cx="3591368" cy="11264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How to recognize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swimming activity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in real time</a:t>
              </a:r>
              <a:endParaRPr lang="ko-KR" altLang="en-US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901546" y="1789591"/>
            <a:ext cx="3595129" cy="4462082"/>
            <a:chOff x="7901546" y="1789591"/>
            <a:chExt cx="3595129" cy="4462082"/>
          </a:xfrm>
        </p:grpSpPr>
        <p:sp>
          <p:nvSpPr>
            <p:cNvPr id="22" name="TextBox 21"/>
            <p:cNvSpPr txBox="1"/>
            <p:nvPr/>
          </p:nvSpPr>
          <p:spPr>
            <a:xfrm>
              <a:off x="7901546" y="1789591"/>
              <a:ext cx="3595129" cy="1428453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0" rIns="0" rtlCol="0">
              <a:no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AME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ESIGN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  <a:p>
              <a:pPr algn="ctr">
                <a:lnSpc>
                  <a:spcPts val="3400"/>
                </a:lnSpc>
              </a:pP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</a:t>
              </a: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S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TUDY</a:t>
              </a:r>
              <a:endParaRPr lang="ko-KR" altLang="en-US" sz="48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32" b="15335"/>
            <a:stretch/>
          </p:blipFill>
          <p:spPr>
            <a:xfrm>
              <a:off x="8903348" y="3551538"/>
              <a:ext cx="1727199" cy="116987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925031" y="5125211"/>
              <a:ext cx="3571644" cy="11264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How to design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an </a:t>
              </a:r>
              <a:r>
                <a:rPr lang="en-US" altLang="ko-KR" sz="2800" spc="-150" dirty="0" err="1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exergame</a:t>
              </a: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 considering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swimming contexts</a:t>
              </a:r>
              <a:endParaRPr lang="ko-KR" altLang="en-US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0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4412" y="1476113"/>
            <a:ext cx="58109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Networking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35263" y="2170639"/>
            <a:ext cx="48221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24076" y="2880664"/>
            <a:ext cx="48221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74586" y="2989881"/>
            <a:ext cx="167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5065" y="4718050"/>
            <a:ext cx="7928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▶</a:t>
            </a: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Network performance by </a:t>
            </a:r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water depth</a:t>
            </a:r>
          </a:p>
          <a:p>
            <a:r>
              <a:rPr lang="ko-KR" altLang="en-US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▶</a:t>
            </a: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Network </a:t>
            </a:r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reconnection time</a:t>
            </a:r>
            <a:endParaRPr lang="en-US" altLang="ko-KR" sz="32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latin typeface="+mj-lt"/>
            </a:endParaRPr>
          </a:p>
          <a:p>
            <a:r>
              <a:rPr lang="ko-KR" altLang="en-US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▶</a:t>
            </a: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Network performance by </a:t>
            </a:r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swimming styles</a:t>
            </a:r>
          </a:p>
        </p:txBody>
      </p:sp>
    </p:spTree>
    <p:extLst>
      <p:ext uri="{BB962C8B-B14F-4D97-AF65-F5344CB8AC3E}">
        <p14:creationId xmlns:p14="http://schemas.microsoft.com/office/powerpoint/2010/main" val="37127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36" y="1773338"/>
            <a:ext cx="4274763" cy="43560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1. Networking Performance in the Pool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75691" y="575588"/>
            <a:ext cx="10642144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5000"/>
              </a:lnSpc>
            </a:pPr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setup</a:t>
            </a:r>
            <a:endParaRPr lang="en-US" altLang="ko-KR" sz="60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6096000" y="3222171"/>
            <a:ext cx="1" cy="2801258"/>
          </a:xfrm>
          <a:prstGeom prst="straightConnector1">
            <a:avLst/>
          </a:prstGeom>
          <a:ln w="63500">
            <a:solidFill>
              <a:srgbClr val="FDFDFD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079875" y="2335427"/>
            <a:ext cx="4032250" cy="49427"/>
          </a:xfrm>
          <a:prstGeom prst="straightConnector1">
            <a:avLst/>
          </a:prstGeom>
          <a:ln w="63500">
            <a:solidFill>
              <a:srgbClr val="FDFDFD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5744439" y="4405370"/>
            <a:ext cx="703122" cy="434859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1m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39875" y="2142710"/>
            <a:ext cx="703122" cy="434859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1m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32" y="3458177"/>
            <a:ext cx="1128411" cy="1128411"/>
          </a:xfrm>
          <a:prstGeom prst="rect">
            <a:avLst/>
          </a:prstGeom>
        </p:spPr>
      </p:pic>
      <p:sp>
        <p:nvSpPr>
          <p:cNvPr id="11" name="도넛 10"/>
          <p:cNvSpPr/>
          <p:nvPr/>
        </p:nvSpPr>
        <p:spPr>
          <a:xfrm>
            <a:off x="6767814" y="3499975"/>
            <a:ext cx="1128411" cy="1128411"/>
          </a:xfrm>
          <a:prstGeom prst="donut">
            <a:avLst>
              <a:gd name="adj" fmla="val 13760"/>
            </a:avLst>
          </a:prstGeom>
          <a:solidFill>
            <a:srgbClr val="14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CL</a:t>
            </a:r>
            <a:endParaRPr lang="ko-KR" altLang="en-US" sz="11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43" y="1692972"/>
            <a:ext cx="1289825" cy="3429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36" y="4680000"/>
            <a:ext cx="4274763" cy="43560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387373" y="3747882"/>
            <a:ext cx="5408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▶</a:t>
            </a:r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Round Trip Time </a:t>
            </a:r>
          </a:p>
          <a:p>
            <a:r>
              <a:rPr lang="ko-KR" altLang="en-US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▶</a:t>
            </a:r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Packet Loss Rate</a:t>
            </a:r>
            <a:endParaRPr lang="en-US" altLang="ko-KR" sz="3600" spc="-15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latin typeface="+mj-lt"/>
            </a:endParaRPr>
          </a:p>
          <a:p>
            <a:r>
              <a:rPr lang="ko-KR" altLang="en-US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▶</a:t>
            </a:r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Received Signal Strength</a:t>
            </a:r>
            <a:endParaRPr lang="en-US" altLang="ko-KR" sz="3600" spc="-15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latin typeface="+mj-lt"/>
            </a:endParaRPr>
          </a:p>
        </p:txBody>
      </p:sp>
      <p:cxnSp>
        <p:nvCxnSpPr>
          <p:cNvPr id="59" name="직선 화살표 연결선 58"/>
          <p:cNvCxnSpPr>
            <a:stCxn id="56" idx="2"/>
            <a:endCxn id="58" idx="0"/>
          </p:cNvCxnSpPr>
          <p:nvPr/>
        </p:nvCxnSpPr>
        <p:spPr>
          <a:xfrm>
            <a:off x="8803568" y="4823688"/>
            <a:ext cx="0" cy="266872"/>
          </a:xfrm>
          <a:prstGeom prst="straightConnector1">
            <a:avLst/>
          </a:prstGeom>
          <a:ln w="63500" cap="sq">
            <a:solidFill>
              <a:srgbClr val="14335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7670935" y="5090560"/>
            <a:ext cx="2265266" cy="83407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800" spc="-300" dirty="0" err="1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Tx</a:t>
            </a:r>
            <a:r>
              <a:rPr lang="en-US" altLang="ko-KR" sz="2800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 Power</a:t>
            </a:r>
          </a:p>
          <a:p>
            <a:pPr algn="ctr">
              <a:lnSpc>
                <a:spcPct val="80000"/>
              </a:lnSpc>
            </a:pPr>
            <a:r>
              <a:rPr lang="en-US" altLang="ko-KR" sz="3600" b="1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100%, 50%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58" y="1836505"/>
            <a:ext cx="2631400" cy="2631400"/>
          </a:xfrm>
          <a:prstGeom prst="rect">
            <a:avLst/>
          </a:prstGeom>
        </p:spPr>
      </p:pic>
      <p:grpSp>
        <p:nvGrpSpPr>
          <p:cNvPr id="69" name="그룹 68"/>
          <p:cNvGrpSpPr/>
          <p:nvPr/>
        </p:nvGrpSpPr>
        <p:grpSpPr>
          <a:xfrm>
            <a:off x="3374348" y="3598356"/>
            <a:ext cx="1494817" cy="1245703"/>
            <a:chOff x="3266441" y="4447920"/>
            <a:chExt cx="1494817" cy="1245703"/>
          </a:xfrm>
        </p:grpSpPr>
        <p:cxnSp>
          <p:nvCxnSpPr>
            <p:cNvPr id="66" name="직선 화살표 연결선 65"/>
            <p:cNvCxnSpPr/>
            <p:nvPr/>
          </p:nvCxnSpPr>
          <p:spPr>
            <a:xfrm>
              <a:off x="3346122" y="4447920"/>
              <a:ext cx="1415136" cy="1065702"/>
            </a:xfrm>
            <a:prstGeom prst="straightConnector1">
              <a:avLst/>
            </a:prstGeom>
            <a:ln w="63500" cap="sq">
              <a:solidFill>
                <a:srgbClr val="14335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3266441" y="4659103"/>
              <a:ext cx="1373730" cy="1034520"/>
            </a:xfrm>
            <a:prstGeom prst="straightConnector1">
              <a:avLst/>
            </a:prstGeom>
            <a:ln w="63500" cap="sq">
              <a:solidFill>
                <a:srgbClr val="14335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순서도: 종속 처리 22"/>
            <p:cNvSpPr/>
            <p:nvPr/>
          </p:nvSpPr>
          <p:spPr>
            <a:xfrm rot="2177294">
              <a:off x="3547679" y="4850356"/>
              <a:ext cx="922412" cy="514480"/>
            </a:xfrm>
            <a:prstGeom prst="flowChartPredefinedProcess">
              <a:avLst/>
            </a:prstGeom>
            <a:solidFill>
              <a:schemeClr val="bg1">
                <a:alpha val="9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rPr>
                <a:t>UDP </a:t>
              </a:r>
            </a:p>
            <a:p>
              <a:pPr algn="ctr"/>
              <a:r>
                <a:rPr lang="en-US" altLang="ko-KR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rPr>
                <a:t>Packet</a:t>
              </a:r>
              <a:endParaRPr lang="ko-KR" altLang="en-US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p11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7" name="직선 화살표 연결선 26"/>
          <p:cNvCxnSpPr>
            <a:stCxn id="44" idx="2"/>
            <a:endCxn id="56" idx="0"/>
          </p:cNvCxnSpPr>
          <p:nvPr/>
        </p:nvCxnSpPr>
        <p:spPr>
          <a:xfrm>
            <a:off x="8803568" y="3324109"/>
            <a:ext cx="0" cy="173498"/>
          </a:xfrm>
          <a:prstGeom prst="straightConnector1">
            <a:avLst/>
          </a:prstGeom>
          <a:ln w="63500" cap="sq">
            <a:solidFill>
              <a:srgbClr val="14335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6096000" y="3324109"/>
            <a:ext cx="0" cy="173498"/>
          </a:xfrm>
          <a:prstGeom prst="straightConnector1">
            <a:avLst/>
          </a:prstGeom>
          <a:ln w="63500" cap="sq">
            <a:solidFill>
              <a:srgbClr val="14335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05" y="1836505"/>
            <a:ext cx="1487604" cy="148760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17" y="1836505"/>
            <a:ext cx="1487604" cy="148760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66" y="1836505"/>
            <a:ext cx="1487604" cy="1487604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4965086" y="3503238"/>
            <a:ext cx="2265266" cy="83407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ISP</a:t>
            </a:r>
          </a:p>
          <a:p>
            <a:pPr algn="ctr">
              <a:lnSpc>
                <a:spcPct val="80000"/>
              </a:lnSpc>
            </a:pPr>
            <a:r>
              <a:rPr lang="en-US" altLang="ko-KR" sz="3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LG, KT</a:t>
            </a:r>
            <a:endParaRPr lang="ko-KR" altLang="en-US" sz="36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670935" y="3497607"/>
            <a:ext cx="2265266" cy="1326081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800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Mode</a:t>
            </a:r>
          </a:p>
          <a:p>
            <a:pPr algn="ctr">
              <a:lnSpc>
                <a:spcPct val="80000"/>
              </a:lnSpc>
            </a:pPr>
            <a:r>
              <a:rPr lang="en-US" altLang="ko-KR" sz="3600" b="1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2.4Ghz-B, G 5Ghz-AC, A/N</a:t>
            </a:r>
          </a:p>
        </p:txBody>
      </p:sp>
    </p:spTree>
    <p:extLst>
      <p:ext uri="{BB962C8B-B14F-4D97-AF65-F5344CB8AC3E}">
        <p14:creationId xmlns:p14="http://schemas.microsoft.com/office/powerpoint/2010/main" val="26331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6" presetClass="exit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6" presetClass="exit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42384 " pathEditMode="relative" rAng="0" ptsTypes="AA">
                                      <p:cBhvr>
                                        <p:cTn id="9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8.33333E-7 0.22361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11" grpId="0" animBg="1"/>
      <p:bldP spid="11" grpId="1" animBg="1"/>
      <p:bldP spid="49" grpId="0"/>
      <p:bldP spid="58" grpId="0" animBg="1"/>
      <p:bldP spid="58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차트 27"/>
          <p:cNvGraphicFramePr/>
          <p:nvPr>
            <p:extLst>
              <p:ext uri="{D42A27DB-BD31-4B8C-83A1-F6EECF244321}">
                <p14:modId xmlns:p14="http://schemas.microsoft.com/office/powerpoint/2010/main" val="3046402247"/>
              </p:ext>
            </p:extLst>
          </p:nvPr>
        </p:nvGraphicFramePr>
        <p:xfrm>
          <a:off x="728132" y="1789974"/>
          <a:ext cx="10735733" cy="4339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8749" y="373582"/>
            <a:ext cx="1080135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54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Network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1. Networking Performance in the Pool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79875" y="2080627"/>
            <a:ext cx="770081" cy="2999371"/>
          </a:xfrm>
          <a:prstGeom prst="roundRect">
            <a:avLst/>
          </a:prstGeom>
          <a:solidFill>
            <a:srgbClr val="FF0000">
              <a:alpha val="6000"/>
            </a:srgbClr>
          </a:solidFill>
          <a:ln w="793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7" name="곱셈 기호 26"/>
          <p:cNvSpPr/>
          <p:nvPr/>
        </p:nvSpPr>
        <p:spPr>
          <a:xfrm>
            <a:off x="2817361" y="4981361"/>
            <a:ext cx="1704622" cy="1704622"/>
          </a:xfrm>
          <a:prstGeom prst="mathMultiply">
            <a:avLst>
              <a:gd name="adj1" fmla="val 18217"/>
            </a:avLst>
          </a:prstGeom>
          <a:solidFill>
            <a:srgbClr val="FF0000">
              <a:alpha val="3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137013" y="1967774"/>
            <a:ext cx="770081" cy="3112224"/>
          </a:xfrm>
          <a:prstGeom prst="roundRect">
            <a:avLst/>
          </a:prstGeom>
          <a:solidFill>
            <a:srgbClr val="FF0000">
              <a:alpha val="6000"/>
            </a:srgbClr>
          </a:solidFill>
          <a:ln w="793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29335" y="1967771"/>
            <a:ext cx="767418" cy="3112225"/>
          </a:xfrm>
          <a:prstGeom prst="roundRect">
            <a:avLst/>
          </a:prstGeom>
          <a:solidFill>
            <a:srgbClr val="FF0000">
              <a:alpha val="6000"/>
            </a:srgbClr>
          </a:solidFill>
          <a:ln w="793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타원 1"/>
          <p:cNvSpPr/>
          <p:nvPr/>
        </p:nvSpPr>
        <p:spPr>
          <a:xfrm>
            <a:off x="4309702" y="2203703"/>
            <a:ext cx="310438" cy="310438"/>
          </a:xfrm>
          <a:prstGeom prst="ellipse">
            <a:avLst/>
          </a:prstGeom>
          <a:solidFill>
            <a:srgbClr val="37B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374596" y="2055227"/>
            <a:ext cx="310438" cy="310438"/>
          </a:xfrm>
          <a:prstGeom prst="ellipse">
            <a:avLst/>
          </a:prstGeom>
          <a:solidFill>
            <a:srgbClr val="D17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8877031" y="2048484"/>
            <a:ext cx="310438" cy="310438"/>
          </a:xfrm>
          <a:prstGeom prst="ellipse">
            <a:avLst/>
          </a:prstGeom>
          <a:solidFill>
            <a:srgbClr val="F37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927547" y="1015936"/>
            <a:ext cx="4399384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54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water depth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17837" y="1157297"/>
            <a:ext cx="439938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p12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194152" y="1967772"/>
            <a:ext cx="767418" cy="3112225"/>
          </a:xfrm>
          <a:prstGeom prst="roundRect">
            <a:avLst/>
          </a:prstGeom>
          <a:solidFill>
            <a:srgbClr val="FF0000">
              <a:alpha val="6000"/>
            </a:srgbClr>
          </a:solidFill>
          <a:ln w="793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6" name="타원 25"/>
          <p:cNvSpPr/>
          <p:nvPr/>
        </p:nvSpPr>
        <p:spPr>
          <a:xfrm>
            <a:off x="10422642" y="2048484"/>
            <a:ext cx="310438" cy="310438"/>
          </a:xfrm>
          <a:prstGeom prst="ellipse">
            <a:avLst/>
          </a:prstGeom>
          <a:solidFill>
            <a:srgbClr val="70A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60" idx="2"/>
            <a:endCxn id="56" idx="0"/>
          </p:cNvCxnSpPr>
          <p:nvPr/>
        </p:nvCxnSpPr>
        <p:spPr>
          <a:xfrm>
            <a:off x="8803568" y="3324109"/>
            <a:ext cx="0" cy="493573"/>
          </a:xfrm>
          <a:prstGeom prst="straightConnector1">
            <a:avLst/>
          </a:prstGeom>
          <a:ln w="63500" cap="sq">
            <a:solidFill>
              <a:srgbClr val="14335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59" idx="2"/>
            <a:endCxn id="55" idx="0"/>
          </p:cNvCxnSpPr>
          <p:nvPr/>
        </p:nvCxnSpPr>
        <p:spPr>
          <a:xfrm flipH="1">
            <a:off x="6096859" y="3324109"/>
            <a:ext cx="0" cy="493573"/>
          </a:xfrm>
          <a:prstGeom prst="straightConnector1">
            <a:avLst/>
          </a:prstGeom>
          <a:ln w="63500" cap="sq">
            <a:solidFill>
              <a:srgbClr val="14335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58" idx="2"/>
            <a:endCxn id="57" idx="0"/>
          </p:cNvCxnSpPr>
          <p:nvPr/>
        </p:nvCxnSpPr>
        <p:spPr>
          <a:xfrm flipH="1">
            <a:off x="3412987" y="3324109"/>
            <a:ext cx="0" cy="493573"/>
          </a:xfrm>
          <a:prstGeom prst="straightConnector1">
            <a:avLst/>
          </a:prstGeom>
          <a:ln w="63500" cap="sq">
            <a:solidFill>
              <a:srgbClr val="14335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57" idx="2"/>
            <a:endCxn id="54" idx="0"/>
          </p:cNvCxnSpPr>
          <p:nvPr/>
        </p:nvCxnSpPr>
        <p:spPr>
          <a:xfrm>
            <a:off x="3412988" y="4318140"/>
            <a:ext cx="0" cy="493573"/>
          </a:xfrm>
          <a:prstGeom prst="straightConnector1">
            <a:avLst/>
          </a:prstGeom>
          <a:ln w="63500" cap="sq">
            <a:solidFill>
              <a:srgbClr val="14335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55" idx="2"/>
            <a:endCxn id="52" idx="0"/>
          </p:cNvCxnSpPr>
          <p:nvPr/>
        </p:nvCxnSpPr>
        <p:spPr>
          <a:xfrm>
            <a:off x="6096859" y="4318140"/>
            <a:ext cx="0" cy="493573"/>
          </a:xfrm>
          <a:prstGeom prst="straightConnector1">
            <a:avLst/>
          </a:prstGeom>
          <a:ln w="63500" cap="sq">
            <a:solidFill>
              <a:srgbClr val="14335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56" idx="2"/>
            <a:endCxn id="53" idx="0"/>
          </p:cNvCxnSpPr>
          <p:nvPr/>
        </p:nvCxnSpPr>
        <p:spPr>
          <a:xfrm>
            <a:off x="8803568" y="4318140"/>
            <a:ext cx="0" cy="493573"/>
          </a:xfrm>
          <a:prstGeom prst="straightConnector1">
            <a:avLst/>
          </a:prstGeom>
          <a:ln w="63500" cap="sq">
            <a:solidFill>
              <a:srgbClr val="14335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964226" y="4811713"/>
            <a:ext cx="2265266" cy="50045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600" b="1" dirty="0" smtClean="0">
                <a:ln w="6350">
                  <a:solidFill>
                    <a:srgbClr val="FF0000">
                      <a:alpha val="20000"/>
                    </a:srgbClr>
                  </a:solidFill>
                </a:ln>
                <a:solidFill>
                  <a:srgbClr val="FF0000"/>
                </a:solidFill>
              </a:rPr>
              <a:t>OFDM</a:t>
            </a:r>
            <a:endParaRPr lang="ko-KR" altLang="en-US" sz="3600" b="1" dirty="0">
              <a:ln w="6350">
                <a:solidFill>
                  <a:srgbClr val="FF0000">
                    <a:alpha val="20000"/>
                  </a:srgb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670935" y="4811713"/>
            <a:ext cx="2265266" cy="50045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600" b="1" dirty="0" smtClean="0">
                <a:ln w="6350">
                  <a:solidFill>
                    <a:srgbClr val="FF0000">
                      <a:alpha val="20000"/>
                    </a:srgbClr>
                  </a:solidFill>
                </a:ln>
                <a:solidFill>
                  <a:srgbClr val="FF0000"/>
                </a:solidFill>
              </a:rPr>
              <a:t>OFDM</a:t>
            </a:r>
            <a:endParaRPr lang="ko-KR" altLang="en-US" sz="3600" b="1" dirty="0">
              <a:ln w="6350">
                <a:solidFill>
                  <a:srgbClr val="FF0000">
                    <a:alpha val="20000"/>
                  </a:srgb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280355" y="4811713"/>
            <a:ext cx="2265266" cy="50045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WCDMA</a:t>
            </a:r>
            <a:endParaRPr lang="ko-KR" altLang="en-US" sz="36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964226" y="3817682"/>
            <a:ext cx="2265266" cy="50045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600" b="1" dirty="0" smtClean="0">
                <a:ln w="6350">
                  <a:solidFill>
                    <a:srgbClr val="FF0000">
                      <a:alpha val="20000"/>
                    </a:srgbClr>
                  </a:solidFill>
                </a:ln>
                <a:solidFill>
                  <a:srgbClr val="FF0000"/>
                </a:solidFill>
              </a:rPr>
              <a:t>800Mhz</a:t>
            </a:r>
            <a:endParaRPr lang="ko-KR" altLang="en-US" sz="4400" b="1" dirty="0">
              <a:ln w="6350">
                <a:solidFill>
                  <a:srgbClr val="FF0000">
                    <a:alpha val="20000"/>
                  </a:srgb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670935" y="3817682"/>
            <a:ext cx="2265266" cy="50045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600" b="1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2.4Ghz / 5Ghz</a:t>
            </a:r>
            <a:endParaRPr lang="en-US" altLang="ko-KR" sz="4400" b="1" spc="-3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280355" y="3817682"/>
            <a:ext cx="2265266" cy="50045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2Ghz</a:t>
            </a:r>
            <a:endParaRPr lang="ko-KR" altLang="en-US" sz="44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05" y="1836505"/>
            <a:ext cx="1487604" cy="148760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17" y="1836505"/>
            <a:ext cx="1487604" cy="148760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66" y="1836505"/>
            <a:ext cx="1487604" cy="1487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/>
              <p:cNvSpPr/>
              <p:nvPr/>
            </p:nvSpPr>
            <p:spPr>
              <a:xfrm>
                <a:off x="2837693" y="4332563"/>
                <a:ext cx="6521016" cy="763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ko-KR" altLang="en-US" sz="360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0"/>
                    </a:solidFill>
                    <a:ea typeface="Cambria Math" panose="02040503050406030204" pitchFamily="18" charset="0"/>
                  </a:rPr>
                  <a:t>▶</a:t>
                </a:r>
                <a14:m>
                  <m:oMath xmlns:m="http://schemas.openxmlformats.org/officeDocument/2006/math">
                    <m:r>
                      <a:rPr lang="en-US" altLang="ko-KR" sz="3600" i="1">
                        <a:ln w="6350">
                          <a:solidFill>
                            <a:srgbClr val="143350">
                              <a:alpha val="20000"/>
                            </a:srgbClr>
                          </a:solidFill>
                        </a:ln>
                        <a:solidFill>
                          <a:srgbClr val="1433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𝐴𝑡𝑡𝑒𝑛𝑢𝑎𝑡𝑖𝑜𝑛</m:t>
                    </m:r>
                    <m:r>
                      <a:rPr lang="en-US" altLang="ko-KR" sz="3600" i="1">
                        <a:ln w="6350">
                          <a:solidFill>
                            <a:srgbClr val="143350">
                              <a:alpha val="20000"/>
                            </a:srgbClr>
                          </a:solidFill>
                        </a:ln>
                        <a:solidFill>
                          <a:srgbClr val="1433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ad>
                      <m:radPr>
                        <m:degHide m:val="on"/>
                        <m:ctrlPr>
                          <a:rPr lang="en-US" altLang="ko-KR" sz="3600" b="1" i="1">
                            <a:ln w="6350">
                              <a:solidFill>
                                <a:srgbClr val="143350">
                                  <a:alpha val="20000"/>
                                </a:srgbClr>
                              </a:solidFill>
                            </a:ln>
                            <a:solidFill>
                              <a:srgbClr val="14335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3600" b="1" i="1">
                            <a:ln w="6350">
                              <a:solidFill>
                                <a:srgbClr val="143350">
                                  <a:alpha val="20000"/>
                                </a:srgbClr>
                              </a:solidFill>
                            </a:ln>
                            <a:solidFill>
                              <a:srgbClr val="143350"/>
                            </a:solidFill>
                            <a:latin typeface="Cambria Math" panose="02040503050406030204" pitchFamily="18" charset="0"/>
                          </a:rPr>
                          <m:t>𝑭𝒓𝒆𝒒𝒖𝒆𝒏𝒄𝒚</m:t>
                        </m:r>
                      </m:e>
                    </m:rad>
                  </m:oMath>
                </a14:m>
                <a:endParaRPr lang="ko-KR" altLang="en-US" sz="3600" dirty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endParaRPr>
              </a:p>
            </p:txBody>
          </p:sp>
        </mc:Choice>
        <mc:Fallback xmlns="">
          <p:sp>
            <p:nvSpPr>
              <p:cNvPr id="61" name="직사각형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693" y="4332563"/>
                <a:ext cx="6521016" cy="7632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/>
          <p:cNvSpPr/>
          <p:nvPr/>
        </p:nvSpPr>
        <p:spPr>
          <a:xfrm>
            <a:off x="3144698" y="5342427"/>
            <a:ext cx="58975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36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▶</a:t>
            </a:r>
            <a:r>
              <a:rPr lang="en-US" altLang="ko-KR" sz="36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Use of different </a:t>
            </a:r>
            <a:r>
              <a:rPr lang="en-US" altLang="ko-KR" sz="3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modulation</a:t>
            </a:r>
            <a:endParaRPr lang="ko-KR" altLang="en-US" sz="36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670935" y="3817682"/>
            <a:ext cx="2265266" cy="500458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altLang="ko-KR" sz="4400" b="1" spc="-3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964226" y="3832105"/>
            <a:ext cx="2265266" cy="47161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altLang="ko-KR" sz="4400" b="1" spc="-3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280355" y="3832105"/>
            <a:ext cx="2265266" cy="47161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altLang="ko-KR" sz="4400" b="1" spc="-3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5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16" grpId="0" animBg="1"/>
      <p:bldP spid="16" grpId="1" animBg="1"/>
      <p:bldP spid="27" grpId="0" animBg="1"/>
      <p:bldP spid="27" grpId="1" animBg="1"/>
      <p:bldP spid="12" grpId="0" animBg="1"/>
      <p:bldP spid="12" grpId="1" animBg="1"/>
      <p:bldP spid="13" grpId="0" animBg="1"/>
      <p:bldP spid="13" grpId="1" animBg="1"/>
      <p:bldP spid="2" grpId="0" animBg="1"/>
      <p:bldP spid="2" grpId="1" animBg="1"/>
      <p:bldP spid="45" grpId="0" animBg="1"/>
      <p:bldP spid="45" grpId="1" animBg="1"/>
      <p:bldP spid="46" grpId="0" animBg="1"/>
      <p:bldP spid="46" grpId="1" animBg="1"/>
      <p:bldP spid="29" grpId="0" animBg="1"/>
      <p:bldP spid="29" grpId="1" animBg="1"/>
      <p:bldP spid="26" grpId="0" animBg="1"/>
      <p:bldP spid="26" grpId="1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1" grpId="0"/>
      <p:bldP spid="61" grpId="1"/>
      <p:bldP spid="62" grpId="0"/>
      <p:bldP spid="63" grpId="0" animBg="1"/>
      <p:bldP spid="64" grpId="0" animBg="1"/>
      <p:bldP spid="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26"/>
          <a:stretch/>
        </p:blipFill>
        <p:spPr>
          <a:xfrm>
            <a:off x="0" y="3054567"/>
            <a:ext cx="12192000" cy="38245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44388">
            <a:off x="9148591" y="3031619"/>
            <a:ext cx="691023" cy="112149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8480" y="4690279"/>
            <a:ext cx="8729813" cy="1015663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180000" rIns="180000" rtlCol="0">
            <a:spAutoFit/>
          </a:bodyPr>
          <a:lstStyle/>
          <a:p>
            <a:r>
              <a:rPr lang="en-US" altLang="ko-KR" sz="6000" b="1" dirty="0" smtClean="0">
                <a:ln w="15875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Disconnection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6580" y="4330212"/>
            <a:ext cx="7034494" cy="584775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180000" rIns="180000" rtlCol="0">
            <a:spAutoFit/>
          </a:bodyPr>
          <a:lstStyle/>
          <a:p>
            <a:r>
              <a:rPr lang="en-US" altLang="ko-KR" sz="3200" dirty="0" smtClean="0">
                <a:ln w="15875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Still poor channel conditions…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76207" y="4716109"/>
            <a:ext cx="691023" cy="11214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6580" y="5546072"/>
            <a:ext cx="4865699" cy="584775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180000" rIns="180000" rtlCol="0">
            <a:spAutoFit/>
          </a:bodyPr>
          <a:lstStyle/>
          <a:p>
            <a:r>
              <a:rPr lang="en-US" altLang="ko-KR" sz="3200" dirty="0" smtClean="0">
                <a:ln w="15875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might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33686" y="5338323"/>
            <a:ext cx="2356178" cy="1015663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180000" rIns="180000" rtlCol="0">
            <a:spAutoFit/>
          </a:bodyPr>
          <a:lstStyle/>
          <a:p>
            <a:r>
              <a:rPr lang="en-US" altLang="ko-KR" sz="6000" b="1" dirty="0">
                <a:ln w="15875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altLang="ko-KR" sz="6000" b="1" dirty="0" smtClean="0">
                <a:ln w="15875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ccur!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1. Networking Performance in the Pool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6752" y="497374"/>
            <a:ext cx="5810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depth of 20cm…?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6752" y="804755"/>
            <a:ext cx="4822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Available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6752" y="1599434"/>
            <a:ext cx="482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endParaRPr lang="en-US" altLang="ko-KR" sz="66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09810" y="1444989"/>
            <a:ext cx="4822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swimming?</a:t>
            </a:r>
          </a:p>
        </p:txBody>
      </p:sp>
      <p:sp>
        <p:nvSpPr>
          <p:cNvPr id="14" name="사각형 설명선 13"/>
          <p:cNvSpPr/>
          <p:nvPr/>
        </p:nvSpPr>
        <p:spPr>
          <a:xfrm>
            <a:off x="5005360" y="2443138"/>
            <a:ext cx="5031740" cy="503590"/>
          </a:xfrm>
          <a:prstGeom prst="wedgeRectCallout">
            <a:avLst>
              <a:gd name="adj1" fmla="val 37407"/>
              <a:gd name="adj2" fmla="val 87260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>
            <a:spAutoFit/>
          </a:bodyPr>
          <a:lstStyle/>
          <a:p>
            <a:pPr algn="ctr"/>
            <a:r>
              <a:rPr lang="en-US" altLang="ko-KR" sz="28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Periodic emergence </a:t>
            </a:r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from water</a:t>
            </a:r>
            <a:endParaRPr lang="ko-KR" altLang="en-US" sz="28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6734751" y="5629657"/>
            <a:ext cx="4168376" cy="503590"/>
          </a:xfrm>
          <a:prstGeom prst="wedgeRectCallout">
            <a:avLst>
              <a:gd name="adj1" fmla="val 37462"/>
              <a:gd name="adj2" fmla="val -113140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algn="ctr"/>
            <a:r>
              <a:rPr lang="en-US" altLang="ko-KR" sz="28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Submersion </a:t>
            </a:r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while</a:t>
            </a:r>
            <a:r>
              <a:rPr lang="ko-KR" altLang="en-US" sz="2800" b="1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 </a:t>
            </a:r>
            <a:r>
              <a:rPr lang="en-US" altLang="ko-KR" sz="28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freestyle</a:t>
            </a:r>
            <a:endParaRPr lang="en-US" altLang="ko-KR" sz="28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851590" y="2925998"/>
            <a:ext cx="1285023" cy="1285023"/>
          </a:xfrm>
          <a:prstGeom prst="ellipse">
            <a:avLst/>
          </a:prstGeom>
          <a:solidFill>
            <a:srgbClr val="FF0000">
              <a:alpha val="6000"/>
            </a:srgbClr>
          </a:solidFill>
          <a:ln w="793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9" name="TextBox 18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p13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36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0" grpId="0"/>
      <p:bldP spid="22" grpId="0"/>
      <p:bldP spid="14" grpId="0" animBg="1"/>
      <p:bldP spid="15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>
            <a:off x="3886673" y="4909708"/>
            <a:ext cx="590947" cy="445558"/>
          </a:xfrm>
          <a:prstGeom prst="rect">
            <a:avLst/>
          </a:prstGeom>
          <a:solidFill>
            <a:srgbClr val="2ABE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latin typeface="Georgia" panose="02040502050405020303" pitchFamily="18" charset="0"/>
              </a:rPr>
              <a:t>&lt;1s</a:t>
            </a:r>
            <a:endParaRPr lang="ko-KR" sz="2000" dirty="0">
              <a:ln w="6350">
                <a:solidFill>
                  <a:srgbClr val="FDFDFD">
                    <a:alpha val="20000"/>
                  </a:srgbClr>
                </a:solidFill>
              </a:ln>
              <a:effectLst/>
              <a:latin typeface="Georgia" panose="02040502050405020303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94217" y="4813563"/>
            <a:ext cx="981139" cy="637849"/>
          </a:xfrm>
          <a:prstGeom prst="rect">
            <a:avLst/>
          </a:prstGeom>
        </p:spPr>
        <p:txBody>
          <a:bodyPr wrap="none" lIns="108000" tIns="72000" rIns="108000" bIns="72000">
            <a:spAutoFit/>
          </a:bodyPr>
          <a:lstStyle/>
          <a:p>
            <a:pPr lvl="0" algn="r"/>
            <a:r>
              <a:rPr lang="en-US" altLang="ko-KR" sz="3200" b="1" dirty="0" err="1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WiFi</a:t>
            </a:r>
            <a:endParaRPr lang="ko-KR" altLang="en-US" sz="32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95987" y="344988"/>
            <a:ext cx="10000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Network reconnection 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1. Networking Performance in the Pool</a:t>
            </a:r>
          </a:p>
        </p:txBody>
      </p:sp>
      <p:cxnSp>
        <p:nvCxnSpPr>
          <p:cNvPr id="32" name="직선 연결선 31"/>
          <p:cNvCxnSpPr>
            <a:endCxn id="40" idx="0"/>
          </p:cNvCxnSpPr>
          <p:nvPr/>
        </p:nvCxnSpPr>
        <p:spPr>
          <a:xfrm>
            <a:off x="3860347" y="1773238"/>
            <a:ext cx="0" cy="3820741"/>
          </a:xfrm>
          <a:prstGeom prst="line">
            <a:avLst/>
          </a:prstGeom>
          <a:ln w="50800">
            <a:solidFill>
              <a:srgbClr val="1433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489861" y="5593979"/>
            <a:ext cx="2740972" cy="44999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Disconnection!</a:t>
            </a:r>
            <a:endParaRPr lang="ko-KR" altLang="en-US" sz="4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2781" y="3268971"/>
            <a:ext cx="1542575" cy="637849"/>
          </a:xfrm>
          <a:prstGeom prst="rect">
            <a:avLst/>
          </a:prstGeom>
        </p:spPr>
        <p:txBody>
          <a:bodyPr wrap="none" lIns="108000" tIns="72000" rIns="108000" bIns="72000">
            <a:spAutoFit/>
          </a:bodyPr>
          <a:lstStyle/>
          <a:p>
            <a:pPr lvl="0" algn="r"/>
            <a:r>
              <a:rPr lang="en-US" altLang="ko-KR" sz="32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LTE (KT)</a:t>
            </a:r>
            <a:endParaRPr lang="ko-KR" altLang="en-US" sz="32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83497" y="3360748"/>
            <a:ext cx="4895850" cy="445558"/>
          </a:xfrm>
          <a:prstGeom prst="rect">
            <a:avLst/>
          </a:prstGeom>
          <a:solidFill>
            <a:srgbClr val="2ABE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latin typeface="Georgia" panose="02040502050405020303" pitchFamily="18" charset="0"/>
              </a:rPr>
              <a:t>12.3s</a:t>
            </a:r>
            <a:endParaRPr lang="ko-KR" sz="2000" dirty="0">
              <a:ln w="6350">
                <a:solidFill>
                  <a:srgbClr val="FDFDFD">
                    <a:alpha val="20000"/>
                  </a:srgbClr>
                </a:solidFill>
              </a:ln>
              <a:effectLst/>
              <a:latin typeface="Georgia" panose="02040502050405020303" pitchFamily="18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551779" y="3361655"/>
            <a:ext cx="1080000" cy="446400"/>
          </a:xfrm>
          <a:prstGeom prst="round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UMTS</a:t>
            </a:r>
            <a:endParaRPr lang="ko-KR" altLang="en-US" sz="24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113706" y="3356949"/>
            <a:ext cx="1080000" cy="446400"/>
          </a:xfrm>
          <a:prstGeom prst="round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HSPA+</a:t>
            </a:r>
            <a:endParaRPr lang="ko-KR" altLang="en-US" sz="24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699345" y="3356949"/>
            <a:ext cx="1080001" cy="446400"/>
          </a:xfrm>
          <a:prstGeom prst="round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LTE</a:t>
            </a:r>
            <a:endParaRPr lang="ko-KR" altLang="en-US" sz="24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cxnSp>
        <p:nvCxnSpPr>
          <p:cNvPr id="43" name="직선 연결선 42"/>
          <p:cNvCxnSpPr>
            <a:stCxn id="34" idx="1"/>
            <a:endCxn id="7" idx="1"/>
          </p:cNvCxnSpPr>
          <p:nvPr/>
        </p:nvCxnSpPr>
        <p:spPr>
          <a:xfrm flipH="1" flipV="1">
            <a:off x="3883497" y="3583527"/>
            <a:ext cx="668282" cy="1328"/>
          </a:xfrm>
          <a:prstGeom prst="line">
            <a:avLst/>
          </a:prstGeom>
          <a:ln w="50800">
            <a:solidFill>
              <a:srgbClr val="143350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35" idx="1"/>
            <a:endCxn id="34" idx="3"/>
          </p:cNvCxnSpPr>
          <p:nvPr/>
        </p:nvCxnSpPr>
        <p:spPr>
          <a:xfrm flipH="1">
            <a:off x="5631779" y="3580149"/>
            <a:ext cx="481927" cy="4706"/>
          </a:xfrm>
          <a:prstGeom prst="line">
            <a:avLst/>
          </a:prstGeom>
          <a:ln w="50800">
            <a:solidFill>
              <a:srgbClr val="143350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6" idx="1"/>
            <a:endCxn id="35" idx="3"/>
          </p:cNvCxnSpPr>
          <p:nvPr/>
        </p:nvCxnSpPr>
        <p:spPr>
          <a:xfrm flipH="1">
            <a:off x="7193706" y="3580149"/>
            <a:ext cx="505639" cy="0"/>
          </a:xfrm>
          <a:prstGeom prst="line">
            <a:avLst/>
          </a:prstGeom>
          <a:ln w="50800">
            <a:solidFill>
              <a:srgbClr val="143350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134385" y="1724378"/>
            <a:ext cx="1540971" cy="637849"/>
          </a:xfrm>
          <a:prstGeom prst="rect">
            <a:avLst/>
          </a:prstGeom>
        </p:spPr>
        <p:txBody>
          <a:bodyPr wrap="none" lIns="108000" tIns="72000" rIns="108000" bIns="72000">
            <a:spAutoFit/>
          </a:bodyPr>
          <a:lstStyle/>
          <a:p>
            <a:pPr lvl="0" algn="r"/>
            <a:r>
              <a:rPr lang="en-US" altLang="ko-KR" sz="32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LTE (LG)</a:t>
            </a:r>
            <a:endParaRPr lang="ko-KR" altLang="en-US" sz="32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86672" y="1819390"/>
            <a:ext cx="1228725" cy="445558"/>
          </a:xfrm>
          <a:prstGeom prst="rect">
            <a:avLst/>
          </a:prstGeom>
          <a:solidFill>
            <a:srgbClr val="2ABE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effectLst/>
                <a:latin typeface="Georgia" panose="02040502050405020303" pitchFamily="18" charset="0"/>
              </a:rPr>
              <a:t>3.2s</a:t>
            </a:r>
            <a:endParaRPr lang="ko-KR" sz="2000" dirty="0">
              <a:ln w="6350">
                <a:solidFill>
                  <a:srgbClr val="FDFDFD">
                    <a:alpha val="20000"/>
                  </a:srgbClr>
                </a:solidFill>
              </a:ln>
              <a:effectLst/>
              <a:latin typeface="Georgia" panose="02040502050405020303" pitchFamily="18" charset="0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477620" y="1820393"/>
            <a:ext cx="637777" cy="446400"/>
          </a:xfrm>
          <a:prstGeom prst="round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LTE</a:t>
            </a:r>
            <a:endParaRPr lang="ko-KR" altLang="en-US" sz="24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cxnSp>
        <p:nvCxnSpPr>
          <p:cNvPr id="70" name="직선 연결선 69"/>
          <p:cNvCxnSpPr>
            <a:stCxn id="69" idx="1"/>
          </p:cNvCxnSpPr>
          <p:nvPr/>
        </p:nvCxnSpPr>
        <p:spPr>
          <a:xfrm flipH="1">
            <a:off x="3883498" y="2043593"/>
            <a:ext cx="594122" cy="0"/>
          </a:xfrm>
          <a:prstGeom prst="line">
            <a:avLst/>
          </a:prstGeom>
          <a:ln w="50800">
            <a:solidFill>
              <a:srgbClr val="143350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3886672" y="4824166"/>
            <a:ext cx="5474947" cy="616642"/>
            <a:chOff x="3219450" y="4824166"/>
            <a:chExt cx="5474947" cy="616642"/>
          </a:xfrm>
        </p:grpSpPr>
        <p:grpSp>
          <p:nvGrpSpPr>
            <p:cNvPr id="83" name="그룹 82"/>
            <p:cNvGrpSpPr/>
            <p:nvPr/>
          </p:nvGrpSpPr>
          <p:grpSpPr>
            <a:xfrm>
              <a:off x="3219450" y="4909708"/>
              <a:ext cx="5474947" cy="445558"/>
              <a:chOff x="3219450" y="4909708"/>
              <a:chExt cx="5474947" cy="44555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219450" y="4909708"/>
                <a:ext cx="4246222" cy="445558"/>
              </a:xfrm>
              <a:prstGeom prst="rect">
                <a:avLst/>
              </a:prstGeom>
              <a:solidFill>
                <a:srgbClr val="F3756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 smtClean="0">
                    <a:ln w="6350">
                      <a:solidFill>
                        <a:srgbClr val="FDFDFD">
                          <a:alpha val="20000"/>
                        </a:srgbClr>
                      </a:solidFill>
                    </a:ln>
                    <a:latin typeface="Georgia" panose="02040502050405020303" pitchFamily="18" charset="0"/>
                  </a:rPr>
                  <a:t>&lt; 15s (AP scan interval)</a:t>
                </a:r>
                <a:endParaRPr lang="ko-KR" sz="2000" dirty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effectLst/>
                  <a:latin typeface="Georgia" panose="02040502050405020303" pitchFamily="18" charset="0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65672" y="4909708"/>
                <a:ext cx="1228725" cy="445558"/>
              </a:xfrm>
              <a:prstGeom prst="rect">
                <a:avLst/>
              </a:prstGeom>
              <a:solidFill>
                <a:srgbClr val="2ABEC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>
                    <a:ln w="6350">
                      <a:solidFill>
                        <a:srgbClr val="FDFDFD">
                          <a:alpha val="20000"/>
                        </a:srgbClr>
                      </a:solidFill>
                    </a:ln>
                    <a:latin typeface="Georgia" panose="02040502050405020303" pitchFamily="18" charset="0"/>
                  </a:rPr>
                  <a:t>3.1s</a:t>
                </a:r>
                <a:endParaRPr lang="ko-KR" sz="2000" dirty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effectLst/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5966419" y="4824166"/>
              <a:ext cx="224126" cy="616642"/>
              <a:chOff x="5444994" y="4505242"/>
              <a:chExt cx="350046" cy="61664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5507570" y="4505242"/>
                <a:ext cx="203979" cy="616642"/>
              </a:xfrm>
              <a:prstGeom prst="rect">
                <a:avLst/>
              </a:prstGeom>
              <a:solidFill>
                <a:srgbClr val="F7F7F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/>
              <p:cNvCxnSpPr/>
              <p:nvPr/>
            </p:nvCxnSpPr>
            <p:spPr>
              <a:xfrm flipH="1">
                <a:off x="5476335" y="4505242"/>
                <a:ext cx="262995" cy="0"/>
              </a:xfrm>
              <a:prstGeom prst="line">
                <a:avLst/>
              </a:prstGeom>
              <a:ln w="34925">
                <a:solidFill>
                  <a:srgbClr val="F7F7F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H="1">
                <a:off x="5444994" y="5121884"/>
                <a:ext cx="350046" cy="0"/>
              </a:xfrm>
              <a:prstGeom prst="line">
                <a:avLst/>
              </a:prstGeom>
              <a:ln w="34925">
                <a:solidFill>
                  <a:srgbClr val="F7F7F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사각형 설명선 76"/>
          <p:cNvSpPr/>
          <p:nvPr/>
        </p:nvSpPr>
        <p:spPr>
          <a:xfrm>
            <a:off x="3936428" y="4104891"/>
            <a:ext cx="7159584" cy="733534"/>
          </a:xfrm>
          <a:prstGeom prst="wedgeRectCallout">
            <a:avLst>
              <a:gd name="adj1" fmla="val -43853"/>
              <a:gd name="adj2" fmla="val 88669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lvl="0" algn="r">
              <a:lnSpc>
                <a:spcPts val="2500"/>
              </a:lnSpc>
            </a:pP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Immediately reconnect </a:t>
            </a:r>
            <a:r>
              <a:rPr lang="en-US" altLang="ko-KR" sz="2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previous AP </a:t>
            </a: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by </a:t>
            </a:r>
            <a:r>
              <a:rPr lang="en-US" altLang="ko-KR" sz="2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caching AP info. </a:t>
            </a:r>
          </a:p>
          <a:p>
            <a:pPr lvl="0" algn="r">
              <a:lnSpc>
                <a:spcPts val="2500"/>
              </a:lnSpc>
            </a:pPr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(e.g., BSSID, assigned IP)</a:t>
            </a:r>
            <a:endParaRPr lang="ko-KR" altLang="en-US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79" name="곱셈 기호 78"/>
          <p:cNvSpPr/>
          <p:nvPr/>
        </p:nvSpPr>
        <p:spPr>
          <a:xfrm>
            <a:off x="2112039" y="2842828"/>
            <a:ext cx="1490133" cy="1490133"/>
          </a:xfrm>
          <a:prstGeom prst="mathMultiply">
            <a:avLst>
              <a:gd name="adj1" fmla="val 18217"/>
            </a:avLst>
          </a:prstGeom>
          <a:solidFill>
            <a:srgbClr val="FF0000">
              <a:alpha val="3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p14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75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3" grpId="0"/>
      <p:bldP spid="40" grpId="0" animBg="1"/>
      <p:bldP spid="11" grpId="0"/>
      <p:bldP spid="7" grpId="0" animBg="1"/>
      <p:bldP spid="34" grpId="0" animBg="1"/>
      <p:bldP spid="35" grpId="0" animBg="1"/>
      <p:bldP spid="36" grpId="0" animBg="1"/>
      <p:bldP spid="12" grpId="0"/>
      <p:bldP spid="8" grpId="0" animBg="1"/>
      <p:bldP spid="69" grpId="0" animBg="1"/>
      <p:bldP spid="77" grpId="0" animBg="1"/>
      <p:bldP spid="7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1. Networking Performance in the Pool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43" y="1781271"/>
            <a:ext cx="9594714" cy="4356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8" t="13496" r="4319" b="33192"/>
          <a:stretch/>
        </p:blipFill>
        <p:spPr>
          <a:xfrm>
            <a:off x="6704908" y="2346352"/>
            <a:ext cx="3788229" cy="23222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t="13725" r="53762" b="33296"/>
          <a:stretch/>
        </p:blipFill>
        <p:spPr>
          <a:xfrm>
            <a:off x="2491939" y="2346352"/>
            <a:ext cx="3222171" cy="2307771"/>
          </a:xfrm>
          <a:prstGeom prst="rect">
            <a:avLst/>
          </a:prstGeom>
        </p:spPr>
      </p:pic>
      <p:sp>
        <p:nvSpPr>
          <p:cNvPr id="62" name="곱셈 기호 61"/>
          <p:cNvSpPr/>
          <p:nvPr/>
        </p:nvSpPr>
        <p:spPr>
          <a:xfrm>
            <a:off x="7761360" y="1411411"/>
            <a:ext cx="1490133" cy="1490133"/>
          </a:xfrm>
          <a:prstGeom prst="mathMultiply">
            <a:avLst>
              <a:gd name="adj1" fmla="val 18217"/>
            </a:avLst>
          </a:prstGeom>
          <a:solidFill>
            <a:srgbClr val="FF0000">
              <a:alpha val="3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739287" y="4107009"/>
            <a:ext cx="2692401" cy="509441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Overall PLR </a:t>
            </a:r>
            <a:r>
              <a:rPr lang="en-US" altLang="ko-KR" sz="3200" b="1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&lt; 0.05</a:t>
            </a:r>
            <a:endParaRPr lang="ko-KR" altLang="en-US" sz="3200" b="1" spc="-3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05292" y="4107009"/>
            <a:ext cx="2692401" cy="509441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Overall PLR </a:t>
            </a:r>
            <a:r>
              <a:rPr lang="en-US" altLang="ko-KR" sz="3200" b="1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&gt; 0.3</a:t>
            </a:r>
            <a:endParaRPr lang="ko-KR" altLang="en-US" sz="3200" b="1" spc="-3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8985918" y="2967227"/>
            <a:ext cx="1306478" cy="389901"/>
          </a:xfrm>
          <a:prstGeom prst="wedgeRectCallout">
            <a:avLst>
              <a:gd name="adj1" fmla="val 8589"/>
              <a:gd name="adj2" fmla="val -104460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PLR = 0.73</a:t>
            </a:r>
            <a:endParaRPr lang="ko-KR" altLang="en-US" sz="24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5884736" y="2967291"/>
            <a:ext cx="1367124" cy="389901"/>
          </a:xfrm>
          <a:prstGeom prst="wedgeRectCallout">
            <a:avLst>
              <a:gd name="adj1" fmla="val 38231"/>
              <a:gd name="adj2" fmla="val -129161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PLR = 0.51</a:t>
            </a:r>
            <a:endParaRPr lang="ko-KR" altLang="en-US" sz="24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-12701" y="2090296"/>
            <a:ext cx="12204701" cy="3708707"/>
            <a:chOff x="-12701" y="1645796"/>
            <a:chExt cx="12204701" cy="370870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r="1848"/>
            <a:stretch/>
          </p:blipFill>
          <p:spPr>
            <a:xfrm>
              <a:off x="-12701" y="1924288"/>
              <a:ext cx="12204701" cy="343021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858872" y="4345500"/>
              <a:ext cx="515841" cy="837186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610938" y="1645796"/>
              <a:ext cx="178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3600" b="1" spc="-15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rPr>
                <a:t>Freestyle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0938" y="3639395"/>
              <a:ext cx="23565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3600" b="1" spc="-15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rPr>
                <a:t>Breaststroke</a:t>
              </a: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20132" y="2058069"/>
              <a:ext cx="515841" cy="837186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747867" y="4197856"/>
              <a:ext cx="515841" cy="837187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8764122" y="1806356"/>
              <a:ext cx="515841" cy="837187"/>
            </a:xfrm>
            <a:prstGeom prst="rect">
              <a:avLst/>
            </a:prstGeom>
          </p:spPr>
        </p:pic>
      </p:grpSp>
      <p:sp>
        <p:nvSpPr>
          <p:cNvPr id="51" name="사각형 설명선 50"/>
          <p:cNvSpPr/>
          <p:nvPr/>
        </p:nvSpPr>
        <p:spPr>
          <a:xfrm>
            <a:off x="5118630" y="4013426"/>
            <a:ext cx="4887158" cy="509441"/>
          </a:xfrm>
          <a:prstGeom prst="wedgeRectCallout">
            <a:avLst>
              <a:gd name="adj1" fmla="val 44072"/>
              <a:gd name="adj2" fmla="val 121424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Deeper </a:t>
            </a: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&amp;</a:t>
            </a:r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 longer </a:t>
            </a: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submergence</a:t>
            </a:r>
            <a:endParaRPr lang="ko-KR" altLang="en-US" sz="32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8749" y="373582"/>
            <a:ext cx="1080135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54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Network performance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863725" y="1030917"/>
            <a:ext cx="7474075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5400" b="1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</a:t>
            </a:r>
            <a:r>
              <a:rPr lang="en-US" altLang="ko-KR" sz="5400" b="1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wimming styles</a:t>
            </a:r>
            <a:endParaRPr lang="en-US" altLang="ko-KR" sz="5400" b="1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817837" y="1157297"/>
            <a:ext cx="439938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3200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p15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515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5895423" y="3145426"/>
            <a:ext cx="5601252" cy="2983912"/>
          </a:xfrm>
          <a:prstGeom prst="roundRect">
            <a:avLst>
              <a:gd name="adj" fmla="val 8912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endParaRPr lang="ko-KR" altLang="en-US" sz="32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DFDF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73" y="2977836"/>
            <a:ext cx="5976079" cy="2931167"/>
            <a:chOff x="5908342" y="2812291"/>
            <a:chExt cx="5976079" cy="2931167"/>
          </a:xfrm>
        </p:grpSpPr>
        <p:sp>
          <p:nvSpPr>
            <p:cNvPr id="15" name="TextBox 14"/>
            <p:cNvSpPr txBox="1"/>
            <p:nvPr/>
          </p:nvSpPr>
          <p:spPr>
            <a:xfrm>
              <a:off x="5908342" y="2812291"/>
              <a:ext cx="4838054" cy="176971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lang="en-US" altLang="ko-KR" sz="11500" b="1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50</a:t>
              </a:r>
              <a:r>
                <a:rPr lang="en-US" altLang="ko-KR" sz="6000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%</a:t>
              </a:r>
              <a:endParaRPr lang="ko-KR" altLang="en-US" sz="11500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51356" y="4170931"/>
              <a:ext cx="533798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lang="en-US" altLang="ko-KR" sz="3200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 persons drop out of exercise</a:t>
              </a:r>
              <a:endParaRPr lang="ko-KR" altLang="en-US" sz="3200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81723" y="4593193"/>
              <a:ext cx="1314451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lang="en-US" altLang="ko-KR" sz="3200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within</a:t>
              </a:r>
              <a:endParaRPr lang="ko-KR" altLang="en-US" sz="3200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10379" y="4463318"/>
              <a:ext cx="2574042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lang="en-US" altLang="ko-KR" sz="7200" b="1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r>
                <a:rPr lang="en-US" altLang="ko-KR" sz="3200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months</a:t>
              </a:r>
              <a:endParaRPr lang="ko-KR" altLang="en-US" sz="6000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51356" y="5435681"/>
              <a:ext cx="293138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lang="en-US" altLang="ko-KR" sz="2000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Wilson &amp; Brookfield, 2009</a:t>
              </a:r>
              <a:endParaRPr lang="ko-KR" altLang="en-US" sz="2000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277601" y="6550222"/>
            <a:ext cx="914400" cy="307777"/>
          </a:xfrm>
          <a:prstGeom prst="rect">
            <a:avLst/>
          </a:prstGeom>
          <a:noFill/>
        </p:spPr>
        <p:txBody>
          <a:bodyPr wrap="square" lIns="108000" tIns="0" rIns="108000" bIns="0" rtlCol="0" anchor="b" anchorCtr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</a:t>
            </a:r>
            <a:endParaRPr lang="ko-KR" altLang="en-US" sz="20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888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050034"/>
              </p:ext>
            </p:extLst>
          </p:nvPr>
        </p:nvGraphicFramePr>
        <p:xfrm>
          <a:off x="695323" y="728662"/>
          <a:ext cx="10801352" cy="540067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400676"/>
                <a:gridCol w="5400676"/>
              </a:tblGrid>
              <a:tr h="27003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433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433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1433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433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03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433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433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1433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433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1. Networking Performance in the Pool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57788" y="2888098"/>
            <a:ext cx="410050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s</a:t>
            </a:r>
            <a:r>
              <a:rPr lang="en-US" altLang="ko-KR" sz="24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ignificant performance variation</a:t>
            </a:r>
            <a:endParaRPr lang="ko-KR" altLang="en-US" sz="24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841" y="1331400"/>
            <a:ext cx="1498201" cy="14982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1133" y="929748"/>
            <a:ext cx="6158818" cy="528350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0" rIns="0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WIMMING</a:t>
            </a: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TYLES</a:t>
            </a:r>
            <a:endParaRPr lang="ko-KR" altLang="en-US" sz="4800" dirty="0">
              <a:ln w="15875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107575" y="3615988"/>
            <a:ext cx="5366734" cy="2448164"/>
            <a:chOff x="6107575" y="3615988"/>
            <a:chExt cx="5366734" cy="2448164"/>
          </a:xfrm>
        </p:grpSpPr>
        <p:sp>
          <p:nvSpPr>
            <p:cNvPr id="48" name="TextBox 47"/>
            <p:cNvSpPr txBox="1"/>
            <p:nvPr/>
          </p:nvSpPr>
          <p:spPr>
            <a:xfrm>
              <a:off x="6178660" y="5602487"/>
              <a:ext cx="5258765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24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need enough time to re-establish connectivity </a:t>
              </a:r>
              <a:endParaRPr lang="ko-KR" altLang="en-US" sz="24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474" y="4148347"/>
              <a:ext cx="1261985" cy="126198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07575" y="3615988"/>
              <a:ext cx="5366734" cy="52835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0" rIns="0" rtlCol="0" anchor="ctr" anchorCtr="1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ECONNECTION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T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IME</a:t>
              </a:r>
              <a:endParaRPr lang="ko-KR" altLang="en-US" sz="32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05764" y="3631572"/>
            <a:ext cx="4123692" cy="528350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180000" rIns="180000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ATER</a:t>
            </a: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EPTH</a:t>
            </a:r>
            <a:endParaRPr lang="ko-KR" altLang="en-US" sz="4800" dirty="0">
              <a:ln w="15875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6561" y="5611104"/>
            <a:ext cx="5622099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spc="-19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performance degradation /occasional disconnection</a:t>
            </a:r>
            <a:endParaRPr lang="ko-KR" altLang="en-US" sz="2400" spc="-19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54" y="4388161"/>
            <a:ext cx="1255962" cy="7782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1351" y="926791"/>
            <a:ext cx="6158818" cy="2432798"/>
            <a:chOff x="311351" y="926791"/>
            <a:chExt cx="6158818" cy="2432798"/>
          </a:xfrm>
        </p:grpSpPr>
        <p:sp>
          <p:nvSpPr>
            <p:cNvPr id="5" name="TextBox 4"/>
            <p:cNvSpPr txBox="1"/>
            <p:nvPr/>
          </p:nvSpPr>
          <p:spPr>
            <a:xfrm>
              <a:off x="1280885" y="2897924"/>
              <a:ext cx="4608122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2400" spc="-150" dirty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m</a:t>
              </a:r>
              <a:r>
                <a:rPr lang="en-US" altLang="ko-KR" sz="24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ost robust under swimming contexts</a:t>
              </a:r>
              <a:endParaRPr lang="ko-KR" altLang="en-US" sz="24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027" y="1588917"/>
              <a:ext cx="983166" cy="98316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11351" y="926791"/>
              <a:ext cx="6158818" cy="52835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LTE</a:t>
              </a:r>
              <a:endParaRPr lang="ko-KR" altLang="en-US" sz="48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p16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352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004" y="467407"/>
            <a:ext cx="6440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Agenda</a:t>
            </a:r>
            <a:endParaRPr lang="en-US" altLang="ko-KR" sz="72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286693" y="1773238"/>
            <a:ext cx="0" cy="4356100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901546" y="1773238"/>
            <a:ext cx="0" cy="4384760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695324" y="1789591"/>
            <a:ext cx="3601677" cy="4437712"/>
            <a:chOff x="695324" y="1789591"/>
            <a:chExt cx="3601677" cy="4437712"/>
          </a:xfrm>
        </p:grpSpPr>
        <p:sp>
          <p:nvSpPr>
            <p:cNvPr id="17" name="TextBox 16"/>
            <p:cNvSpPr txBox="1"/>
            <p:nvPr/>
          </p:nvSpPr>
          <p:spPr>
            <a:xfrm>
              <a:off x="695324" y="1789591"/>
              <a:ext cx="3601677" cy="1440331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180000" rIns="180000" rtlCol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4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ETWORKING</a:t>
              </a:r>
              <a:r>
                <a:rPr lang="en-US" altLang="ko-KR" sz="40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44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ERFORMANCE</a:t>
              </a:r>
              <a:endParaRPr lang="en-US" altLang="ko-KR" sz="44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lnSpc>
                  <a:spcPts val="3400"/>
                </a:lnSpc>
              </a:pP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 THE </a:t>
              </a:r>
              <a:r>
                <a:rPr lang="en-US" altLang="ko-KR" sz="44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OOL</a:t>
              </a:r>
              <a:endParaRPr lang="ko-KR" altLang="en-US" sz="44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80"/>
            <a:stretch/>
          </p:blipFill>
          <p:spPr>
            <a:xfrm>
              <a:off x="1586786" y="3443802"/>
              <a:ext cx="1808446" cy="138534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95325" y="5100841"/>
              <a:ext cx="3591368" cy="11264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How to enable wireless communication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among swimmers</a:t>
              </a:r>
              <a:endParaRPr lang="ko-KR" altLang="en-US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297002" y="1789591"/>
            <a:ext cx="3615098" cy="4462082"/>
            <a:chOff x="4297002" y="1789591"/>
            <a:chExt cx="3615098" cy="4462082"/>
          </a:xfrm>
        </p:grpSpPr>
        <p:sp>
          <p:nvSpPr>
            <p:cNvPr id="25" name="TextBox 24"/>
            <p:cNvSpPr txBox="1"/>
            <p:nvPr/>
          </p:nvSpPr>
          <p:spPr>
            <a:xfrm>
              <a:off x="4297002" y="1789591"/>
              <a:ext cx="3615098" cy="145386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108000" rIns="108000" rtlCol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WIMMING</a:t>
              </a:r>
              <a:endPara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TROKE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ECOGNITION</a:t>
              </a:r>
              <a:endParaRPr lang="ko-KR" altLang="en-US" sz="48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155" y="3443802"/>
              <a:ext cx="1721590" cy="138534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305330" y="5125211"/>
              <a:ext cx="3591368" cy="11264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How to recognize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swimming activity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in real time</a:t>
              </a:r>
              <a:endParaRPr lang="ko-KR" altLang="en-US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901546" y="1789591"/>
            <a:ext cx="3595129" cy="4462082"/>
            <a:chOff x="7901546" y="1789591"/>
            <a:chExt cx="3595129" cy="4462082"/>
          </a:xfrm>
        </p:grpSpPr>
        <p:sp>
          <p:nvSpPr>
            <p:cNvPr id="32" name="TextBox 31"/>
            <p:cNvSpPr txBox="1"/>
            <p:nvPr/>
          </p:nvSpPr>
          <p:spPr>
            <a:xfrm>
              <a:off x="7901546" y="1789591"/>
              <a:ext cx="3595129" cy="1428453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0" rIns="0" rtlCol="0">
              <a:no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AME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ESIGN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  <a:p>
              <a:pPr algn="ctr">
                <a:lnSpc>
                  <a:spcPts val="3400"/>
                </a:lnSpc>
              </a:pP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</a:t>
              </a: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S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TUDY</a:t>
              </a:r>
              <a:endParaRPr lang="ko-KR" altLang="en-US" sz="48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32" b="15335"/>
            <a:stretch/>
          </p:blipFill>
          <p:spPr>
            <a:xfrm>
              <a:off x="8903348" y="3551538"/>
              <a:ext cx="1727199" cy="116987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925031" y="5125211"/>
              <a:ext cx="3571644" cy="11264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How to design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an </a:t>
              </a:r>
              <a:r>
                <a:rPr lang="en-US" altLang="ko-KR" sz="2800" spc="-150" dirty="0" err="1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exergame</a:t>
              </a: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 considering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swimming contexts</a:t>
              </a:r>
              <a:endParaRPr lang="ko-KR" altLang="en-US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39204" y="1602268"/>
            <a:ext cx="3591368" cy="50684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11853" y="1555543"/>
            <a:ext cx="3591368" cy="50684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6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81068" y="1506133"/>
            <a:ext cx="58109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6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Swimming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1919" y="2217817"/>
            <a:ext cx="48221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28532" y="2929500"/>
            <a:ext cx="48221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0794" y="5163187"/>
            <a:ext cx="5115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▶</a:t>
            </a:r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Swimming style </a:t>
            </a: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classification</a:t>
            </a:r>
          </a:p>
          <a:p>
            <a:r>
              <a:rPr lang="ko-KR" altLang="en-US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▶</a:t>
            </a:r>
            <a:r>
              <a:rPr lang="en-US" altLang="ko-KR" sz="32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Stroke timing </a:t>
            </a:r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detection</a:t>
            </a:r>
            <a:endParaRPr lang="en-US" altLang="ko-KR" sz="32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18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6328" y="344997"/>
            <a:ext cx="936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Intrinsic swimming activities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5999" y="1674237"/>
            <a:ext cx="540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Stroke Timing</a:t>
            </a:r>
            <a:endParaRPr lang="en-US" altLang="ko-KR" sz="40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5325" y="1674237"/>
            <a:ext cx="540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Swimming Styles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2. Swimming Stroke Recognition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95325" y="2792053"/>
            <a:ext cx="5263243" cy="3346912"/>
            <a:chOff x="695325" y="2792053"/>
            <a:chExt cx="5263243" cy="334691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97" b="44563"/>
            <a:stretch/>
          </p:blipFill>
          <p:spPr>
            <a:xfrm>
              <a:off x="695325" y="2959474"/>
              <a:ext cx="5263243" cy="149875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90" b="44563"/>
            <a:stretch/>
          </p:blipFill>
          <p:spPr>
            <a:xfrm>
              <a:off x="695325" y="4654665"/>
              <a:ext cx="5263243" cy="1484300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695325" y="2792053"/>
              <a:ext cx="1800000" cy="439234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rPr>
                <a:t>Freestyle</a:t>
              </a:r>
              <a:endParaRPr lang="ko-KR" altLang="en-US" sz="280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537743" y="2792053"/>
              <a:ext cx="1800000" cy="439234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rPr>
                <a:t>Backstroke</a:t>
              </a:r>
              <a:endParaRPr lang="ko-KR" altLang="en-US" sz="280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35933" y="4462059"/>
              <a:ext cx="1800000" cy="439234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rPr>
                <a:t>Breaststroke</a:t>
              </a:r>
              <a:endParaRPr lang="ko-KR" altLang="en-US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537743" y="4462059"/>
              <a:ext cx="1800000" cy="439234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rPr>
                <a:t>Butterfly</a:t>
              </a:r>
              <a:endParaRPr lang="ko-KR" altLang="en-US" sz="280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endParaRPr>
            </a:p>
          </p:txBody>
        </p:sp>
      </p:grpSp>
      <p:cxnSp>
        <p:nvCxnSpPr>
          <p:cNvPr id="15" name="직선 화살표 연결선 14"/>
          <p:cNvCxnSpPr/>
          <p:nvPr/>
        </p:nvCxnSpPr>
        <p:spPr>
          <a:xfrm flipV="1">
            <a:off x="6096000" y="1773238"/>
            <a:ext cx="0" cy="4356100"/>
          </a:xfrm>
          <a:prstGeom prst="straightConnector1">
            <a:avLst/>
          </a:prstGeom>
          <a:ln w="41275">
            <a:solidFill>
              <a:srgbClr val="1F4E7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p17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Stroke tim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05537" y="2695700"/>
            <a:ext cx="5263241" cy="296057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9121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9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4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514622" y="340962"/>
            <a:ext cx="606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b="1" dirty="0" err="1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StrokeSense</a:t>
            </a:r>
            <a:endParaRPr lang="en-US" altLang="ko-KR" sz="6000" b="1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911521" y="3536342"/>
            <a:ext cx="2585154" cy="1009649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Game logic</a:t>
            </a:r>
            <a:endParaRPr lang="ko-KR" altLang="en-US" sz="28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40172" y="2595110"/>
            <a:ext cx="2720852" cy="2772228"/>
          </a:xfrm>
          <a:prstGeom prst="roundRect">
            <a:avLst>
              <a:gd name="adj" fmla="val 7505"/>
            </a:avLst>
          </a:prstGeom>
          <a:solidFill>
            <a:srgbClr val="2ABEC3">
              <a:alpha val="50000"/>
            </a:srgbClr>
          </a:solidFill>
          <a:ln w="12700">
            <a:solidFill>
              <a:srgbClr val="2ABEC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803423" y="2714399"/>
            <a:ext cx="2585154" cy="1009649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Barometer</a:t>
            </a:r>
            <a:endParaRPr lang="ko-KR" altLang="en-US" sz="28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801960" y="4249236"/>
            <a:ext cx="2585154" cy="1009649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Stroke timing </a:t>
            </a:r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detector</a:t>
            </a:r>
            <a:endParaRPr lang="ko-KR" altLang="en-US" sz="28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cxnSp>
        <p:nvCxnSpPr>
          <p:cNvPr id="37" name="직선 화살표 연결선 36"/>
          <p:cNvCxnSpPr>
            <a:stCxn id="27" idx="2"/>
            <a:endCxn id="31" idx="0"/>
          </p:cNvCxnSpPr>
          <p:nvPr/>
        </p:nvCxnSpPr>
        <p:spPr>
          <a:xfrm flipH="1">
            <a:off x="6094537" y="3724048"/>
            <a:ext cx="1463" cy="525188"/>
          </a:xfrm>
          <a:prstGeom prst="straightConnector1">
            <a:avLst/>
          </a:prstGeom>
          <a:ln w="50800">
            <a:solidFill>
              <a:srgbClr val="0F44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706510" y="1833110"/>
            <a:ext cx="2710192" cy="4296228"/>
          </a:xfrm>
          <a:prstGeom prst="roundRect">
            <a:avLst>
              <a:gd name="adj" fmla="val 6707"/>
            </a:avLst>
          </a:prstGeom>
          <a:solidFill>
            <a:srgbClr val="F3756D">
              <a:alpha val="50000"/>
            </a:srgbClr>
          </a:solidFill>
          <a:ln w="12700">
            <a:solidFill>
              <a:srgbClr val="F3756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69759" y="1941562"/>
            <a:ext cx="2585154" cy="1009649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Accelerometer</a:t>
            </a:r>
          </a:p>
          <a:p>
            <a:pPr algn="ctr"/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/ Gyroscope</a:t>
            </a:r>
            <a:endParaRPr lang="ko-KR" altLang="en-US" sz="28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69759" y="3476399"/>
            <a:ext cx="2585154" cy="1009649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Feature</a:t>
            </a:r>
          </a:p>
          <a:p>
            <a:pPr algn="ctr"/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calculator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69759" y="5011236"/>
            <a:ext cx="2585154" cy="1009649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Swimming styles </a:t>
            </a:r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classifier</a:t>
            </a:r>
          </a:p>
        </p:txBody>
      </p:sp>
      <p:cxnSp>
        <p:nvCxnSpPr>
          <p:cNvPr id="33" name="직선 화살표 연결선 32"/>
          <p:cNvCxnSpPr>
            <a:stCxn id="23" idx="2"/>
            <a:endCxn id="24" idx="0"/>
          </p:cNvCxnSpPr>
          <p:nvPr/>
        </p:nvCxnSpPr>
        <p:spPr>
          <a:xfrm>
            <a:off x="2062336" y="2951211"/>
            <a:ext cx="0" cy="525188"/>
          </a:xfrm>
          <a:prstGeom prst="straightConnector1">
            <a:avLst/>
          </a:prstGeom>
          <a:ln w="5080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4" idx="2"/>
            <a:endCxn id="26" idx="0"/>
          </p:cNvCxnSpPr>
          <p:nvPr/>
        </p:nvCxnSpPr>
        <p:spPr>
          <a:xfrm>
            <a:off x="2062336" y="4486048"/>
            <a:ext cx="0" cy="525188"/>
          </a:xfrm>
          <a:prstGeom prst="straightConnector1">
            <a:avLst/>
          </a:prstGeom>
          <a:ln w="5080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5677" y="2944104"/>
            <a:ext cx="115834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Framing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5678" y="4490230"/>
            <a:ext cx="115834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Features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2. Swimming Stroke Recognition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498529" y="4910766"/>
            <a:ext cx="1695927" cy="60529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ko-KR" sz="28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Swimming</a:t>
            </a:r>
          </a:p>
          <a:p>
            <a:pPr algn="ctr">
              <a:lnSpc>
                <a:spcPts val="2000"/>
              </a:lnSpc>
            </a:pPr>
            <a:r>
              <a:rPr lang="en-US" altLang="ko-KR" sz="28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styles</a:t>
            </a:r>
            <a:endParaRPr lang="ko-KR" altLang="en-US" sz="28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00475" y="3433254"/>
            <a:ext cx="1313850" cy="60529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ko-KR" sz="28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Stroke timing</a:t>
            </a:r>
            <a:endParaRPr lang="ko-KR" altLang="en-US" sz="28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32100" y="1295335"/>
            <a:ext cx="874853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swimming styles&amp; stroke timing recognition system</a:t>
            </a:r>
          </a:p>
        </p:txBody>
      </p:sp>
      <p:cxnSp>
        <p:nvCxnSpPr>
          <p:cNvPr id="12" name="꺾인 연결선 11"/>
          <p:cNvCxnSpPr>
            <a:stCxn id="26" idx="3"/>
            <a:endCxn id="32" idx="2"/>
          </p:cNvCxnSpPr>
          <p:nvPr/>
        </p:nvCxnSpPr>
        <p:spPr>
          <a:xfrm flipV="1">
            <a:off x="3354913" y="4545991"/>
            <a:ext cx="6849185" cy="970070"/>
          </a:xfrm>
          <a:prstGeom prst="bentConnector2">
            <a:avLst/>
          </a:prstGeom>
          <a:ln w="7620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1" idx="3"/>
            <a:endCxn id="32" idx="1"/>
          </p:cNvCxnSpPr>
          <p:nvPr/>
        </p:nvCxnSpPr>
        <p:spPr>
          <a:xfrm flipV="1">
            <a:off x="7387114" y="4041167"/>
            <a:ext cx="1524407" cy="712894"/>
          </a:xfrm>
          <a:prstGeom prst="bentConnector3">
            <a:avLst>
              <a:gd name="adj1" fmla="val 30838"/>
            </a:avLst>
          </a:prstGeom>
          <a:ln w="7620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p18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906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9" grpId="0" animBg="1"/>
      <p:bldP spid="27" grpId="0" animBg="1"/>
      <p:bldP spid="31" grpId="0" animBg="1"/>
      <p:bldP spid="18" grpId="0" animBg="1"/>
      <p:bldP spid="23" grpId="0" animBg="1"/>
      <p:bldP spid="24" grpId="0" animBg="1"/>
      <p:bldP spid="26" grpId="0" animBg="1"/>
      <p:bldP spid="46" grpId="0"/>
      <p:bldP spid="47" grpId="0"/>
      <p:bldP spid="48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3550078" y="2446546"/>
            <a:ext cx="5112000" cy="1232266"/>
          </a:xfrm>
          <a:prstGeom prst="roundRect">
            <a:avLst/>
          </a:prstGeom>
          <a:solidFill>
            <a:srgbClr val="FF0000">
              <a:alpha val="6000"/>
            </a:srgbClr>
          </a:solidFill>
          <a:ln w="793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4" name="TextBox 83"/>
          <p:cNvSpPr txBox="1"/>
          <p:nvPr/>
        </p:nvSpPr>
        <p:spPr>
          <a:xfrm>
            <a:off x="592742" y="355560"/>
            <a:ext cx="10215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Swimming styles classification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2. Swimming Stroke Recognition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04919" y="4132165"/>
            <a:ext cx="2585154" cy="1176852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altLang="ko-KR" sz="2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Swimming styles</a:t>
            </a:r>
            <a:r>
              <a:rPr lang="en-US" altLang="ko-KR" sz="28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 classifier</a:t>
            </a:r>
          </a:p>
        </p:txBody>
      </p:sp>
      <p:cxnSp>
        <p:nvCxnSpPr>
          <p:cNvPr id="20" name="직선 화살표 연결선 19"/>
          <p:cNvCxnSpPr>
            <a:stCxn id="21" idx="2"/>
            <a:endCxn id="19" idx="0"/>
          </p:cNvCxnSpPr>
          <p:nvPr/>
        </p:nvCxnSpPr>
        <p:spPr>
          <a:xfrm>
            <a:off x="6096000" y="3758613"/>
            <a:ext cx="1496" cy="373552"/>
          </a:xfrm>
          <a:prstGeom prst="straightConnector1">
            <a:avLst/>
          </a:prstGeom>
          <a:ln w="7620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22000" y="3235393"/>
            <a:ext cx="3348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Highly-trained</a:t>
            </a: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 swimmers</a:t>
            </a:r>
          </a:p>
        </p:txBody>
      </p:sp>
      <p:sp>
        <p:nvSpPr>
          <p:cNvPr id="22" name="순서도: 종속 처리 21"/>
          <p:cNvSpPr/>
          <p:nvPr/>
        </p:nvSpPr>
        <p:spPr>
          <a:xfrm>
            <a:off x="4832760" y="2519152"/>
            <a:ext cx="2526480" cy="720000"/>
          </a:xfrm>
          <a:prstGeom prst="flowChartPredefinedProcess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Training</a:t>
            </a:r>
            <a:r>
              <a:rPr lang="en-US" altLang="ko-KR" sz="24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 data</a:t>
            </a:r>
          </a:p>
        </p:txBody>
      </p:sp>
      <p:sp>
        <p:nvSpPr>
          <p:cNvPr id="24" name="순서도: 다중 문서 23"/>
          <p:cNvSpPr/>
          <p:nvPr/>
        </p:nvSpPr>
        <p:spPr>
          <a:xfrm>
            <a:off x="1758452" y="4358640"/>
            <a:ext cx="2088000" cy="720000"/>
          </a:xfrm>
          <a:prstGeom prst="flowChartMultidocumen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Test</a:t>
            </a:r>
            <a:r>
              <a:rPr lang="en-US" altLang="ko-KR" sz="24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81304" y="5078640"/>
            <a:ext cx="344229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ctr"/>
            <a:r>
              <a:rPr lang="en-US" altLang="ko-KR" sz="2800" b="1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Highly-trained</a:t>
            </a:r>
            <a:r>
              <a:rPr lang="en-US" altLang="ko-KR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 </a:t>
            </a: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swimmers</a:t>
            </a:r>
            <a:endParaRPr lang="en-US" altLang="ko-KR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cxnSp>
        <p:nvCxnSpPr>
          <p:cNvPr id="26" name="직선 화살표 연결선 25"/>
          <p:cNvCxnSpPr>
            <a:stCxn id="24" idx="3"/>
            <a:endCxn id="19" idx="1"/>
          </p:cNvCxnSpPr>
          <p:nvPr/>
        </p:nvCxnSpPr>
        <p:spPr>
          <a:xfrm>
            <a:off x="3846452" y="4718639"/>
            <a:ext cx="958467" cy="0"/>
          </a:xfrm>
          <a:prstGeom prst="straightConnector1">
            <a:avLst/>
          </a:prstGeom>
          <a:ln w="7620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068843" y="5573802"/>
            <a:ext cx="1467217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4000" b="1" spc="-150" dirty="0" smtClean="0">
                <a:ln w="6350">
                  <a:solidFill>
                    <a:srgbClr val="CD3227">
                      <a:alpha val="20000"/>
                    </a:srgbClr>
                  </a:solidFill>
                </a:ln>
                <a:solidFill>
                  <a:srgbClr val="CD3227"/>
                </a:solidFill>
              </a:rPr>
              <a:t>98.0%</a:t>
            </a:r>
            <a:endParaRPr lang="ko-KR" altLang="en-US" sz="3200" spc="-150" dirty="0">
              <a:ln w="6350">
                <a:solidFill>
                  <a:srgbClr val="CD3227">
                    <a:alpha val="20000"/>
                  </a:srgbClr>
                </a:solidFill>
              </a:ln>
              <a:solidFill>
                <a:srgbClr val="CD322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73422" y="5568799"/>
            <a:ext cx="1431045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4000" b="1" spc="-150" dirty="0" smtClean="0">
                <a:ln w="6350">
                  <a:solidFill>
                    <a:srgbClr val="CD3227">
                      <a:alpha val="20000"/>
                    </a:srgbClr>
                  </a:solidFill>
                </a:ln>
                <a:solidFill>
                  <a:srgbClr val="CD3227"/>
                </a:solidFill>
              </a:rPr>
              <a:t>60.7%</a:t>
            </a:r>
            <a:endParaRPr lang="ko-KR" altLang="en-US" sz="3200" spc="-150" dirty="0">
              <a:ln w="6350">
                <a:solidFill>
                  <a:srgbClr val="CD3227">
                    <a:alpha val="20000"/>
                  </a:srgbClr>
                </a:solidFill>
              </a:ln>
              <a:solidFill>
                <a:srgbClr val="CD3227"/>
              </a:solidFill>
            </a:endParaRPr>
          </a:p>
        </p:txBody>
      </p:sp>
      <p:sp>
        <p:nvSpPr>
          <p:cNvPr id="48" name="순서도: 다중 문서 47"/>
          <p:cNvSpPr/>
          <p:nvPr/>
        </p:nvSpPr>
        <p:spPr>
          <a:xfrm>
            <a:off x="8348540" y="4358640"/>
            <a:ext cx="2088000" cy="720000"/>
          </a:xfrm>
          <a:prstGeom prst="flowChartMultidocumen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Test</a:t>
            </a:r>
            <a:r>
              <a:rPr lang="en-US" altLang="ko-KR" sz="24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 data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71392" y="5078640"/>
            <a:ext cx="344229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Less-trained</a:t>
            </a: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 swimmers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cxnSp>
        <p:nvCxnSpPr>
          <p:cNvPr id="50" name="직선 화살표 연결선 49"/>
          <p:cNvCxnSpPr>
            <a:stCxn id="48" idx="1"/>
            <a:endCxn id="19" idx="3"/>
          </p:cNvCxnSpPr>
          <p:nvPr/>
        </p:nvCxnSpPr>
        <p:spPr>
          <a:xfrm flipH="1">
            <a:off x="7390073" y="4718640"/>
            <a:ext cx="958467" cy="1951"/>
          </a:xfrm>
          <a:prstGeom prst="straightConnector1">
            <a:avLst/>
          </a:prstGeom>
          <a:ln w="7620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77622" y="1076084"/>
            <a:ext cx="920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&amp;</a:t>
            </a:r>
            <a:endParaRPr lang="en-US" altLang="ko-KR" sz="3200" spc="-15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35611" y="1025472"/>
            <a:ext cx="1528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Effect</a:t>
            </a:r>
            <a:endParaRPr lang="en-US" altLang="ko-KR" sz="5400" b="1" spc="-15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2000" y="3235879"/>
            <a:ext cx="3348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Swimming club members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8451" y="5078639"/>
            <a:ext cx="3348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Swimming club members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67796" y="5078639"/>
            <a:ext cx="344229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Additional participants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21217" y="1744027"/>
            <a:ext cx="7048783" cy="4348798"/>
            <a:chOff x="701647" y="1994536"/>
            <a:chExt cx="6273321" cy="4134802"/>
          </a:xfrm>
        </p:grpSpPr>
        <p:sp>
          <p:nvSpPr>
            <p:cNvPr id="40" name="사각형 설명선 39"/>
            <p:cNvSpPr/>
            <p:nvPr/>
          </p:nvSpPr>
          <p:spPr>
            <a:xfrm>
              <a:off x="701647" y="2013909"/>
              <a:ext cx="6273321" cy="4115429"/>
            </a:xfrm>
            <a:prstGeom prst="wedgeRectCallout">
              <a:avLst>
                <a:gd name="adj1" fmla="val 63925"/>
                <a:gd name="adj2" fmla="val 45426"/>
              </a:avLst>
            </a:prstGeom>
            <a:solidFill>
              <a:srgbClr val="F5F5F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endParaRPr>
            </a:p>
          </p:txBody>
        </p:sp>
        <p:graphicFrame>
          <p:nvGraphicFramePr>
            <p:cNvPr id="36" name="차트 35"/>
            <p:cNvGraphicFramePr/>
            <p:nvPr>
              <p:extLst>
                <p:ext uri="{D42A27DB-BD31-4B8C-83A1-F6EECF244321}">
                  <p14:modId xmlns:p14="http://schemas.microsoft.com/office/powerpoint/2010/main" val="284702490"/>
                </p:ext>
              </p:extLst>
            </p:nvPr>
          </p:nvGraphicFramePr>
          <p:xfrm>
            <a:off x="701647" y="1994536"/>
            <a:ext cx="6273321" cy="41348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38" name="모서리가 둥근 직사각형 37"/>
          <p:cNvSpPr/>
          <p:nvPr/>
        </p:nvSpPr>
        <p:spPr>
          <a:xfrm>
            <a:off x="5086238" y="3706099"/>
            <a:ext cx="2239530" cy="1276356"/>
          </a:xfrm>
          <a:prstGeom prst="roundRect">
            <a:avLst/>
          </a:prstGeom>
          <a:solidFill>
            <a:srgbClr val="FF0000">
              <a:alpha val="6000"/>
            </a:srgbClr>
          </a:solidFill>
          <a:ln w="793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9" name="사각형 설명선 38"/>
          <p:cNvSpPr/>
          <p:nvPr/>
        </p:nvSpPr>
        <p:spPr>
          <a:xfrm>
            <a:off x="4209043" y="2731812"/>
            <a:ext cx="2086181" cy="830997"/>
          </a:xfrm>
          <a:prstGeom prst="wedgeRectCallout">
            <a:avLst>
              <a:gd name="adj1" fmla="val 34890"/>
              <a:gd name="adj2" fmla="val 87874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ko-KR" sz="24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More difficult </a:t>
            </a:r>
            <a:r>
              <a:rPr lang="en-US" altLang="ko-KR" sz="24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swimming styles</a:t>
            </a:r>
            <a:endParaRPr lang="ko-KR" altLang="en-US" sz="24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22000" y="3208107"/>
            <a:ext cx="3348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Same </a:t>
            </a: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swimmer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09687" y="5568799"/>
            <a:ext cx="1431045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4000" b="1" spc="-150" dirty="0" smtClean="0">
                <a:ln w="6350">
                  <a:solidFill>
                    <a:srgbClr val="CD3227">
                      <a:alpha val="20000"/>
                    </a:srgbClr>
                  </a:solidFill>
                </a:ln>
                <a:solidFill>
                  <a:srgbClr val="CD3227"/>
                </a:solidFill>
              </a:rPr>
              <a:t>&gt; 95%</a:t>
            </a:r>
            <a:endParaRPr lang="ko-KR" altLang="en-US" sz="3200" spc="-150" dirty="0">
              <a:ln w="6350">
                <a:solidFill>
                  <a:srgbClr val="CD3227">
                    <a:alpha val="20000"/>
                  </a:srgbClr>
                </a:solidFill>
              </a:ln>
              <a:solidFill>
                <a:srgbClr val="CD3227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2791" y="1920288"/>
            <a:ext cx="4786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User-specific</a:t>
            </a:r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classifier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907651" y="958800"/>
            <a:ext cx="5789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skill level differences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70127" y="1216544"/>
            <a:ext cx="920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of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p19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86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8021 -2.96296E-6 C -0.11575 -2.96296E-6 -0.15885 -0.07407 -0.15885 -0.13356 L -0.15885 -0.26713 " pathEditMode="relative" rAng="0" ptsTypes="AAAA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3" y="-13356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-0.0931 0.00231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116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21" grpId="0"/>
      <p:bldP spid="21" grpId="1"/>
      <p:bldP spid="22" grpId="0" animBg="1"/>
      <p:bldP spid="24" grpId="0" animBg="1"/>
      <p:bldP spid="25" grpId="0"/>
      <p:bldP spid="25" grpId="1"/>
      <p:bldP spid="33" grpId="0"/>
      <p:bldP spid="33" grpId="1"/>
      <p:bldP spid="34" grpId="0"/>
      <p:bldP spid="34" grpId="1"/>
      <p:bldP spid="48" grpId="0" animBg="1"/>
      <p:bldP spid="48" grpId="1" animBg="1"/>
      <p:bldP spid="49" grpId="0"/>
      <p:bldP spid="49" grpId="1"/>
      <p:bldP spid="23" grpId="0"/>
      <p:bldP spid="27" grpId="0"/>
      <p:bldP spid="28" grpId="0"/>
      <p:bldP spid="28" grpId="1"/>
      <p:bldP spid="38" grpId="0" animBg="1"/>
      <p:bldP spid="38" grpId="1" animBg="1"/>
      <p:bldP spid="39" grpId="0" animBg="1"/>
      <p:bldP spid="39" grpId="1" animBg="1"/>
      <p:bldP spid="41" grpId="0"/>
      <p:bldP spid="43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50" t="38970" b="7005"/>
          <a:stretch/>
        </p:blipFill>
        <p:spPr>
          <a:xfrm flipH="1">
            <a:off x="7709978" y="5174478"/>
            <a:ext cx="2043579" cy="1494765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1776309" y="1959112"/>
            <a:ext cx="0" cy="3232746"/>
          </a:xfrm>
          <a:prstGeom prst="straightConnector1">
            <a:avLst/>
          </a:prstGeom>
          <a:ln w="63500" cap="sq">
            <a:solidFill>
              <a:srgbClr val="317FC5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2. Swimming Stroke Recognition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1511" y="343368"/>
            <a:ext cx="8383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Stroke timing detection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3726" y="976129"/>
            <a:ext cx="345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</a:t>
            </a:r>
            <a:r>
              <a:rPr lang="en-US" altLang="ko-KR" sz="54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arometer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9468" y="1000350"/>
            <a:ext cx="1118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using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86309" y="3323485"/>
            <a:ext cx="1980000" cy="504000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7.9</a:t>
            </a:r>
            <a:r>
              <a:rPr lang="en-US" altLang="ko-KR" sz="36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m</a:t>
            </a:r>
            <a:endParaRPr lang="en-US" altLang="ko-KR" sz="44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2899987" y="1863271"/>
            <a:ext cx="2966735" cy="1053742"/>
          </a:xfrm>
          <a:prstGeom prst="wedgeRectCallout">
            <a:avLst>
              <a:gd name="adj1" fmla="val -47967"/>
              <a:gd name="adj2" fmla="val 103428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4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Required height/depth for </a:t>
            </a:r>
          </a:p>
          <a:p>
            <a:pPr lvl="0" algn="ctr">
              <a:lnSpc>
                <a:spcPts val="4600"/>
              </a:lnSpc>
            </a:pPr>
            <a:r>
              <a:rPr lang="en-US" altLang="ko-KR" sz="44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1</a:t>
            </a: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hPa</a:t>
            </a:r>
            <a:r>
              <a:rPr lang="en-US" altLang="ko-KR" sz="44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 </a:t>
            </a:r>
            <a:r>
              <a:rPr lang="en-US" altLang="ko-KR" sz="4400" b="1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change </a:t>
            </a:r>
            <a:endParaRPr lang="ko-KR" altLang="en-US" sz="44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0" t="-3277" r="12297" b="3277"/>
          <a:stretch/>
        </p:blipFill>
        <p:spPr>
          <a:xfrm flipH="1">
            <a:off x="3393634" y="2429203"/>
            <a:ext cx="4475931" cy="276678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406289" y="3973790"/>
            <a:ext cx="1881590" cy="1105996"/>
            <a:chOff x="8581451" y="3177905"/>
            <a:chExt cx="2448232" cy="143906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51" r="40698" b="60026"/>
            <a:stretch/>
          </p:blipFill>
          <p:spPr>
            <a:xfrm flipH="1">
              <a:off x="8581451" y="3177905"/>
              <a:ext cx="2448232" cy="1439067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 rot="21420210">
              <a:off x="8586234" y="3543351"/>
              <a:ext cx="889431" cy="889431"/>
              <a:chOff x="9203067" y="1002643"/>
              <a:chExt cx="1037548" cy="1037548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 rot="6151226">
                <a:off x="9348149" y="1279961"/>
                <a:ext cx="759641" cy="499604"/>
              </a:xfrm>
              <a:prstGeom prst="roundRect">
                <a:avLst/>
              </a:prstGeom>
              <a:solidFill>
                <a:schemeClr val="tx1">
                  <a:alpha val="55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40500">
                <a:off x="9203067" y="1002643"/>
                <a:ext cx="1037548" cy="1037548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/>
          <p:nvPr/>
        </p:nvGrpSpPr>
        <p:grpSpPr>
          <a:xfrm>
            <a:off x="4984603" y="3517557"/>
            <a:ext cx="906791" cy="1729020"/>
            <a:chOff x="8519301" y="4489296"/>
            <a:chExt cx="1179871" cy="22497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8" t="36557" r="37443" b="951"/>
            <a:stretch/>
          </p:blipFill>
          <p:spPr>
            <a:xfrm flipH="1">
              <a:off x="8519301" y="4489296"/>
              <a:ext cx="1179871" cy="2249714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 rot="19464744">
              <a:off x="8804428" y="4996777"/>
              <a:ext cx="889431" cy="889431"/>
              <a:chOff x="9203067" y="1002643"/>
              <a:chExt cx="1037548" cy="103754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 rot="6151226">
                <a:off x="9348149" y="1279961"/>
                <a:ext cx="759641" cy="499604"/>
              </a:xfrm>
              <a:prstGeom prst="roundRect">
                <a:avLst/>
              </a:prstGeom>
              <a:solidFill>
                <a:schemeClr val="tx1">
                  <a:alpha val="55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40500">
                <a:off x="9203067" y="1002643"/>
                <a:ext cx="1037548" cy="1037548"/>
              </a:xfrm>
              <a:prstGeom prst="rect">
                <a:avLst/>
              </a:prstGeom>
            </p:spPr>
          </p:pic>
        </p:grpSp>
      </p:grpSp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12155900"/>
              </p:ext>
            </p:extLst>
          </p:nvPr>
        </p:nvGraphicFramePr>
        <p:xfrm>
          <a:off x="6015713" y="1755813"/>
          <a:ext cx="5415568" cy="2363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0" name="원형 화살표 9"/>
          <p:cNvSpPr/>
          <p:nvPr/>
        </p:nvSpPr>
        <p:spPr>
          <a:xfrm flipH="1">
            <a:off x="8180352" y="3799453"/>
            <a:ext cx="3696854" cy="2693005"/>
          </a:xfrm>
          <a:prstGeom prst="circularArrow">
            <a:avLst>
              <a:gd name="adj1" fmla="val 6285"/>
              <a:gd name="adj2" fmla="val 511096"/>
              <a:gd name="adj3" fmla="val 21265289"/>
              <a:gd name="adj4" fmla="val 11257604"/>
              <a:gd name="adj5" fmla="val 7946"/>
            </a:avLst>
          </a:prstGeom>
          <a:solidFill>
            <a:srgbClr val="F8F8F8">
              <a:alpha val="8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495385" y="1759497"/>
            <a:ext cx="900000" cy="900000"/>
          </a:xfrm>
          <a:prstGeom prst="ellipse">
            <a:avLst/>
          </a:prstGeom>
          <a:solidFill>
            <a:srgbClr val="FF0000">
              <a:alpha val="6000"/>
            </a:srgbClr>
          </a:solidFill>
          <a:ln w="793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5608639" y="3569967"/>
            <a:ext cx="335069" cy="771768"/>
          </a:xfrm>
          <a:prstGeom prst="straightConnector1">
            <a:avLst/>
          </a:prstGeom>
          <a:ln w="47625" cap="sq">
            <a:solidFill>
              <a:srgbClr val="1433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 rot="3927555">
            <a:off x="5281863" y="3599576"/>
            <a:ext cx="1458368" cy="416529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10  – 15</a:t>
            </a:r>
            <a:r>
              <a:rPr lang="en-US" altLang="ko-KR" sz="2400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cm</a:t>
            </a: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7984524" y="3188159"/>
            <a:ext cx="0" cy="381808"/>
          </a:xfrm>
          <a:prstGeom prst="straightConnector1">
            <a:avLst/>
          </a:prstGeom>
          <a:ln w="47625" cap="sq">
            <a:solidFill>
              <a:srgbClr val="317FC5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9911476" y="2039484"/>
            <a:ext cx="0" cy="1530135"/>
          </a:xfrm>
          <a:prstGeom prst="straightConnector1">
            <a:avLst/>
          </a:prstGeom>
          <a:ln w="47625" cap="sq">
            <a:solidFill>
              <a:srgbClr val="1433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 설명선 64"/>
          <p:cNvSpPr/>
          <p:nvPr/>
        </p:nvSpPr>
        <p:spPr>
          <a:xfrm>
            <a:off x="8334257" y="1689203"/>
            <a:ext cx="1522406" cy="369331"/>
          </a:xfrm>
          <a:prstGeom prst="wedgeRectCallout">
            <a:avLst>
              <a:gd name="adj1" fmla="val 38745"/>
              <a:gd name="adj2" fmla="val 106899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10 – 15</a:t>
            </a:r>
            <a:r>
              <a:rPr lang="en-US" altLang="ko-KR" sz="24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hPa</a:t>
            </a:r>
            <a:endParaRPr lang="ko-KR" altLang="en-US" sz="44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7350922" y="2705985"/>
            <a:ext cx="1522406" cy="369331"/>
          </a:xfrm>
          <a:prstGeom prst="wedgeRectCallout">
            <a:avLst>
              <a:gd name="adj1" fmla="val 4309"/>
              <a:gd name="adj2" fmla="val 103598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&lt; 0.02</a:t>
            </a:r>
            <a:r>
              <a:rPr lang="en-US" altLang="ko-KR" sz="24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hPa</a:t>
            </a:r>
            <a:endParaRPr lang="ko-KR" altLang="en-US" sz="44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 t="25550" r="5391" b="13064"/>
          <a:stretch/>
        </p:blipFill>
        <p:spPr>
          <a:xfrm>
            <a:off x="0" y="5039783"/>
            <a:ext cx="12200021" cy="1818217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>
            <a:off x="1776309" y="5186797"/>
            <a:ext cx="0" cy="1149516"/>
          </a:xfrm>
          <a:prstGeom prst="straightConnector1">
            <a:avLst/>
          </a:prstGeom>
          <a:ln w="63500" cap="sq">
            <a:solidFill>
              <a:srgbClr val="1433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786309" y="5541987"/>
            <a:ext cx="1980000" cy="504000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0.01</a:t>
            </a:r>
            <a:r>
              <a:rPr lang="en-US" altLang="ko-KR" sz="36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m</a:t>
            </a:r>
            <a:endParaRPr lang="en-US" altLang="ko-KR" sz="4400" spc="-15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37" name="원형 화살표 36"/>
          <p:cNvSpPr/>
          <p:nvPr/>
        </p:nvSpPr>
        <p:spPr>
          <a:xfrm rot="10800000" flipH="1">
            <a:off x="8108814" y="3760186"/>
            <a:ext cx="3696854" cy="2693005"/>
          </a:xfrm>
          <a:prstGeom prst="circularArrow">
            <a:avLst>
              <a:gd name="adj1" fmla="val 6285"/>
              <a:gd name="adj2" fmla="val 511096"/>
              <a:gd name="adj3" fmla="val 21265289"/>
              <a:gd name="adj4" fmla="val 11257604"/>
              <a:gd name="adj5" fmla="val 7946"/>
            </a:avLst>
          </a:prstGeom>
          <a:solidFill>
            <a:srgbClr val="F8F8F8">
              <a:alpha val="8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95385" y="5188040"/>
            <a:ext cx="900000" cy="900000"/>
          </a:xfrm>
          <a:prstGeom prst="ellipse">
            <a:avLst/>
          </a:prstGeom>
          <a:solidFill>
            <a:srgbClr val="FF0000">
              <a:alpha val="6000"/>
            </a:srgbClr>
          </a:solidFill>
          <a:ln w="793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5" name="TextBox 34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32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0.17695 2.96296E-6 C 0.25612 2.96296E-6 0.35404 0.05509 0.35404 0.1 L 0.35404 0.20046 " pathEditMode="relative" rAng="0" ptsTypes="AAAA">
                                      <p:cBhvr>
                                        <p:cTn id="4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95" y="100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11111E-6 L 0.18073 1.11111E-6 C 0.26224 1.11111E-6 0.3625 0.05417 0.3625 0.09884 L 0.3625 0.2 " pathEditMode="relative" rAng="0" ptsTypes="AAAA">
                                      <p:cBhvr>
                                        <p:cTn id="4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100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30"/>
                                        <p:tgtEl>
                                          <p:spTgt spid="2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2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30"/>
                                        <p:tgtEl>
                                          <p:spTgt spid="2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2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30"/>
                                        <p:tgtEl>
                                          <p:spTgt spid="2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2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30"/>
                                        <p:tgtEl>
                                          <p:spTgt spid="2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2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30"/>
                                        <p:tgtEl>
                                          <p:spTgt spid="2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30"/>
                                        <p:tgtEl>
                                          <p:spTgt spid="2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70"/>
                                        <p:tgtEl>
                                          <p:spTgt spid="2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70"/>
                                        <p:tgtEl>
                                          <p:spTgt spid="2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1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70"/>
                                        <p:tgtEl>
                                          <p:spTgt spid="2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1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70"/>
                                        <p:tgtEl>
                                          <p:spTgt spid="2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1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70"/>
                                        <p:tgtEl>
                                          <p:spTgt spid="2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50"/>
                                        <p:tgtEl>
                                          <p:spTgt spid="29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1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70"/>
                                        <p:tgtEl>
                                          <p:spTgt spid="29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1" nodeType="withEffect">
                                  <p:stCondLst>
                                    <p:cond delay="119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70"/>
                                        <p:tgtEl>
                                          <p:spTgt spid="29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1" nodeType="withEffect">
                                  <p:stCondLst>
                                    <p:cond delay="13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70"/>
                                        <p:tgtEl>
                                          <p:spTgt spid="29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30"/>
                            </p:stCondLst>
                            <p:childTnLst>
                              <p:par>
                                <p:cTn id="1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3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Graphic spid="29" grpId="1" uiExpand="1">
        <p:bldSub>
          <a:bldChart bld="category"/>
        </p:bldSub>
      </p:bldGraphic>
      <p:bldGraphic spid="29" grpId="2" uiExpand="1">
        <p:bldSub>
          <a:bldChart bld="category"/>
        </p:bldSub>
      </p:bldGraphic>
      <p:bldP spid="10" grpId="0" animBg="1"/>
      <p:bldP spid="36" grpId="0" animBg="1"/>
      <p:bldP spid="59" grpId="0" animBg="1"/>
      <p:bldP spid="59" grpId="1" animBg="1"/>
      <p:bldP spid="65" grpId="0" animBg="1"/>
      <p:bldP spid="66" grpId="0" animBg="1"/>
      <p:bldP spid="27" grpId="0" animBg="1"/>
      <p:bldP spid="37" grpId="0" animBg="1"/>
      <p:bldP spid="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2. Swimming Stroke Recognition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5326" y="4902915"/>
            <a:ext cx="361437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spc="-19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swimming styles &amp; stroke</a:t>
            </a:r>
          </a:p>
          <a:p>
            <a:pPr algn="ctr"/>
            <a:r>
              <a:rPr lang="en-US" altLang="ko-KR" sz="2800" spc="-19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timing recognition system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86694" y="4902915"/>
            <a:ext cx="362540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user-specific swimming styles classification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12100" y="4902915"/>
            <a:ext cx="358457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stroke timing as peaks of barometric values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5325" y="1145278"/>
            <a:ext cx="3614377" cy="528350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180000" rIns="180000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TROKE</a:t>
            </a: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</a:t>
            </a:r>
            <a:endParaRPr lang="ko-KR" altLang="en-US" sz="4800" dirty="0">
              <a:ln w="15875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7002" y="927270"/>
            <a:ext cx="3615098" cy="964367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180000" rIns="180000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KILL</a:t>
            </a: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IFFERENCES</a:t>
            </a:r>
            <a:endParaRPr lang="ko-KR" altLang="en-US" sz="4800" dirty="0">
              <a:ln w="15875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96225" y="927270"/>
            <a:ext cx="3600450" cy="964367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180000" rIns="180000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altLang="ko-KR" sz="4800" spc="-15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ko-KR" sz="3200" spc="-15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AROMETRIC</a:t>
            </a:r>
            <a:endParaRPr lang="en-US" altLang="ko-KR" sz="4800" spc="-150" dirty="0" smtClean="0">
              <a:ln w="15875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ts val="3400"/>
              </a:lnSpc>
            </a:pPr>
            <a:r>
              <a:rPr lang="en-US" altLang="ko-KR" sz="4800" spc="-15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3200" spc="-15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ENSOR</a:t>
            </a:r>
            <a:endParaRPr lang="ko-KR" altLang="en-US" sz="4800" spc="-150" dirty="0">
              <a:ln w="15875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388" y="2711157"/>
            <a:ext cx="1512000" cy="151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90" y="2756599"/>
            <a:ext cx="1512000" cy="1216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00" y="2711157"/>
            <a:ext cx="1584000" cy="158400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4286693" y="728663"/>
            <a:ext cx="0" cy="5400675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912100" y="765175"/>
            <a:ext cx="0" cy="5400675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p21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528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004" y="467407"/>
            <a:ext cx="6440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Agenda</a:t>
            </a:r>
            <a:endParaRPr lang="en-US" altLang="ko-KR" sz="72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286693" y="1773238"/>
            <a:ext cx="0" cy="4356100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901546" y="1773238"/>
            <a:ext cx="0" cy="4384760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695324" y="1789591"/>
            <a:ext cx="3601677" cy="4437712"/>
            <a:chOff x="695324" y="1789591"/>
            <a:chExt cx="3601677" cy="4437712"/>
          </a:xfrm>
        </p:grpSpPr>
        <p:sp>
          <p:nvSpPr>
            <p:cNvPr id="17" name="TextBox 16"/>
            <p:cNvSpPr txBox="1"/>
            <p:nvPr/>
          </p:nvSpPr>
          <p:spPr>
            <a:xfrm>
              <a:off x="695324" y="1789591"/>
              <a:ext cx="3601677" cy="1440331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180000" rIns="180000" rtlCol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4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ETWORKING</a:t>
              </a:r>
              <a:r>
                <a:rPr lang="en-US" altLang="ko-KR" sz="40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44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ERFORMANCE</a:t>
              </a:r>
              <a:endParaRPr lang="en-US" altLang="ko-KR" sz="44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lnSpc>
                  <a:spcPts val="3400"/>
                </a:lnSpc>
              </a:pP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 THE </a:t>
              </a:r>
              <a:r>
                <a:rPr lang="en-US" altLang="ko-KR" sz="44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OOL</a:t>
              </a:r>
              <a:endParaRPr lang="ko-KR" altLang="en-US" sz="44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80"/>
            <a:stretch/>
          </p:blipFill>
          <p:spPr>
            <a:xfrm>
              <a:off x="1586786" y="3443802"/>
              <a:ext cx="1808446" cy="138534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95325" y="5100841"/>
              <a:ext cx="3591368" cy="11264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How to enable wireless communication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among swimmers</a:t>
              </a:r>
              <a:endParaRPr lang="ko-KR" altLang="en-US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297002" y="1789591"/>
            <a:ext cx="3615098" cy="4462082"/>
            <a:chOff x="4297002" y="1789591"/>
            <a:chExt cx="3615098" cy="4462082"/>
          </a:xfrm>
        </p:grpSpPr>
        <p:sp>
          <p:nvSpPr>
            <p:cNvPr id="25" name="TextBox 24"/>
            <p:cNvSpPr txBox="1"/>
            <p:nvPr/>
          </p:nvSpPr>
          <p:spPr>
            <a:xfrm>
              <a:off x="4297002" y="1789591"/>
              <a:ext cx="3615098" cy="145386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108000" rIns="108000" rtlCol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WIMMING</a:t>
              </a:r>
              <a:endPara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TROKE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ECOGNITION</a:t>
              </a:r>
              <a:endParaRPr lang="ko-KR" altLang="en-US" sz="48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155" y="3443802"/>
              <a:ext cx="1721590" cy="138534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305330" y="5125211"/>
              <a:ext cx="3591368" cy="11264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How to recognize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swimming activity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in real time</a:t>
              </a:r>
              <a:endParaRPr lang="ko-KR" altLang="en-US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901546" y="1789591"/>
            <a:ext cx="3595129" cy="4462082"/>
            <a:chOff x="7901546" y="1789591"/>
            <a:chExt cx="3595129" cy="4462082"/>
          </a:xfrm>
        </p:grpSpPr>
        <p:sp>
          <p:nvSpPr>
            <p:cNvPr id="32" name="TextBox 31"/>
            <p:cNvSpPr txBox="1"/>
            <p:nvPr/>
          </p:nvSpPr>
          <p:spPr>
            <a:xfrm>
              <a:off x="7901546" y="1789591"/>
              <a:ext cx="3595129" cy="1428453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0" rIns="0" rtlCol="0">
              <a:no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AME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ESIGN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  <a:p>
              <a:pPr algn="ctr">
                <a:lnSpc>
                  <a:spcPts val="3400"/>
                </a:lnSpc>
              </a:pP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</a:t>
              </a: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S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TUDY</a:t>
              </a:r>
              <a:endParaRPr lang="ko-KR" altLang="en-US" sz="48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32" b="15335"/>
            <a:stretch/>
          </p:blipFill>
          <p:spPr>
            <a:xfrm>
              <a:off x="8903348" y="3551538"/>
              <a:ext cx="1727199" cy="116987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925031" y="5125211"/>
              <a:ext cx="3571644" cy="11264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How to design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an </a:t>
              </a:r>
              <a:r>
                <a:rPr lang="en-US" altLang="ko-KR" sz="2800" spc="-150" dirty="0" err="1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exergame</a:t>
              </a: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 considering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8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1"/>
                  </a:solidFill>
                </a:rPr>
                <a:t>swimming contexts</a:t>
              </a:r>
              <a:endParaRPr lang="ko-KR" altLang="en-US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333191" y="1483070"/>
            <a:ext cx="3363010" cy="50684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48829" y="1773238"/>
            <a:ext cx="3591368" cy="50684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5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2245" y="1503346"/>
            <a:ext cx="58109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Game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8059" y="2316630"/>
            <a:ext cx="48221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Study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319" y="2458080"/>
            <a:ext cx="167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7860" y="4695533"/>
            <a:ext cx="8606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▶</a:t>
            </a: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Mapping </a:t>
            </a:r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swimming activities</a:t>
            </a: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 into </a:t>
            </a:r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the game</a:t>
            </a:r>
          </a:p>
          <a:p>
            <a:r>
              <a:rPr lang="ko-KR" altLang="en-US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▶</a:t>
            </a: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Multi-player collaboration with </a:t>
            </a:r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social awareness cues</a:t>
            </a:r>
            <a:endParaRPr lang="en-US" altLang="ko-KR" sz="32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latin typeface="+mj-lt"/>
            </a:endParaRPr>
          </a:p>
          <a:p>
            <a:r>
              <a:rPr lang="ko-KR" altLang="en-US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▶</a:t>
            </a:r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Loss- </a:t>
            </a: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and</a:t>
            </a:r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 Latency-tolerant</a:t>
            </a:r>
            <a:r>
              <a:rPr lang="en-US" altLang="ko-KR" sz="32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latin typeface="+mj-lt"/>
              </a:rPr>
              <a:t> design</a:t>
            </a:r>
            <a:endParaRPr lang="en-US" altLang="ko-KR" sz="3200" b="1" spc="-15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6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6274" y="437051"/>
            <a:ext cx="4838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Drop-out</a:t>
            </a:r>
            <a:endParaRPr lang="ko-KR" altLang="en-US" sz="80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33" y="849396"/>
            <a:ext cx="2077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</a:t>
            </a:r>
            <a:endParaRPr lang="ko-KR" altLang="en-US" sz="4400" b="1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23642" y="2146748"/>
            <a:ext cx="2066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Lack</a:t>
            </a:r>
            <a:r>
              <a:rPr lang="en-US" altLang="ko-KR" sz="4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 </a:t>
            </a:r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of</a:t>
            </a:r>
            <a:endParaRPr lang="ko-KR" altLang="en-US" sz="48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6611" y="614242"/>
            <a:ext cx="1941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Reasons for</a:t>
            </a:r>
            <a:endParaRPr lang="ko-KR" altLang="en-US" sz="28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4596" y="5499038"/>
            <a:ext cx="483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Len </a:t>
            </a:r>
            <a:r>
              <a:rPr lang="en-US" altLang="ko-KR" sz="2000" dirty="0" err="1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Kravitz</a:t>
            </a:r>
            <a:endParaRPr lang="en-US" altLang="ko-KR" sz="20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University of New Mexico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99917" y="3625396"/>
            <a:ext cx="4838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Motivation</a:t>
            </a:r>
            <a:endParaRPr lang="ko-KR" altLang="en-US" sz="32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61577" y="3647783"/>
            <a:ext cx="540000" cy="54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99917" y="3037323"/>
            <a:ext cx="4838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Social interaction</a:t>
            </a:r>
            <a:endParaRPr lang="ko-KR" altLang="en-US" sz="32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917" y="3059711"/>
            <a:ext cx="540000" cy="540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099917" y="4801541"/>
            <a:ext cx="4838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Expense &amp; Time</a:t>
            </a:r>
            <a:endParaRPr lang="ko-KR" altLang="en-US" sz="32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917" y="4823928"/>
            <a:ext cx="540000" cy="54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099917" y="4213469"/>
            <a:ext cx="4838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Poor body image</a:t>
            </a:r>
            <a:endParaRPr lang="ko-KR" altLang="en-US" sz="32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76" y="4235855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55" y="-10678"/>
            <a:ext cx="4595145" cy="68686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277601" y="6550222"/>
            <a:ext cx="914400" cy="307777"/>
          </a:xfrm>
          <a:prstGeom prst="rect">
            <a:avLst/>
          </a:prstGeom>
          <a:noFill/>
        </p:spPr>
        <p:txBody>
          <a:bodyPr wrap="square" lIns="108000" tIns="0" rIns="108000" bIns="0" rtlCol="0" anchor="b" anchorCtr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164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"/>
                            </p:stCondLst>
                            <p:childTnLst>
                              <p:par>
                                <p:cTn id="47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25" grpId="0"/>
      <p:bldP spid="25" grpId="1"/>
      <p:bldP spid="24" grpId="0"/>
      <p:bldP spid="24" grpId="1"/>
      <p:bldP spid="27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2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wim sty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latin typeface="+mj-lt"/>
              </a:rPr>
              <a:t>3</a:t>
            </a:r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latin typeface="+mj-lt"/>
              </a:rPr>
              <a:t>. Game Design and User Study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534467" y="2354562"/>
            <a:ext cx="5123065" cy="2134888"/>
            <a:chOff x="3420408" y="2609620"/>
            <a:chExt cx="5123065" cy="2134888"/>
          </a:xfrm>
        </p:grpSpPr>
        <p:sp>
          <p:nvSpPr>
            <p:cNvPr id="3" name="TextBox 2"/>
            <p:cNvSpPr txBox="1"/>
            <p:nvPr/>
          </p:nvSpPr>
          <p:spPr>
            <a:xfrm>
              <a:off x="3420408" y="2609620"/>
              <a:ext cx="1672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Mapping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20408" y="3009236"/>
              <a:ext cx="50795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swimming</a:t>
              </a:r>
              <a:r>
                <a:rPr lang="en-US" altLang="ko-KR" sz="4800" b="1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3200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activities</a:t>
              </a:r>
              <a:endParaRPr lang="en-US" altLang="ko-KR" sz="6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20180" y="3951449"/>
              <a:ext cx="1523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into the</a:t>
              </a:r>
              <a:endParaRPr lang="en-US" altLang="ko-KR" sz="66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04075" y="3728845"/>
              <a:ext cx="19393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ln w="6350">
                    <a:solidFill>
                      <a:srgbClr val="FDFDFD">
                        <a:alpha val="20000"/>
                      </a:srgbClr>
                    </a:solidFill>
                  </a:ln>
                  <a:solidFill>
                    <a:srgbClr val="FDFD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game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p22</a:t>
            </a:r>
            <a:endParaRPr lang="ko-KR" altLang="en-US" sz="20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736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72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3</a:t>
            </a:r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. Game Design and User Study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0000" y="378656"/>
            <a:ext cx="9045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Multi-player collaboration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0012" y="1059448"/>
            <a:ext cx="9442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en-US" altLang="ko-KR" sz="54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social awareness cues</a:t>
            </a:r>
            <a:endParaRPr lang="en-US" altLang="ko-KR" sz="44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963" y="2241550"/>
            <a:ext cx="3985711" cy="1116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962" y="5005245"/>
            <a:ext cx="3985711" cy="1116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7123328" y="3392942"/>
            <a:ext cx="0" cy="1980000"/>
          </a:xfrm>
          <a:prstGeom prst="straightConnector1">
            <a:avLst/>
          </a:prstGeom>
          <a:ln w="5715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907427" y="3357550"/>
            <a:ext cx="0" cy="1980000"/>
          </a:xfrm>
          <a:prstGeom prst="straightConnector1">
            <a:avLst/>
          </a:prstGeom>
          <a:ln w="5715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대체 처리 27"/>
          <p:cNvSpPr/>
          <p:nvPr/>
        </p:nvSpPr>
        <p:spPr>
          <a:xfrm>
            <a:off x="5360128" y="4044518"/>
            <a:ext cx="3287723" cy="578882"/>
          </a:xfrm>
          <a:prstGeom prst="flowChartAlternateProcess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Explicit communication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9" name="곱셈 기호 28"/>
          <p:cNvSpPr/>
          <p:nvPr/>
        </p:nvSpPr>
        <p:spPr>
          <a:xfrm>
            <a:off x="6044074" y="3374044"/>
            <a:ext cx="1919830" cy="1919830"/>
          </a:xfrm>
          <a:prstGeom prst="mathMultiply">
            <a:avLst>
              <a:gd name="adj1" fmla="val 18217"/>
            </a:avLst>
          </a:prstGeom>
          <a:solidFill>
            <a:srgbClr val="FF0000">
              <a:alpha val="3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6286500" y="2502161"/>
            <a:ext cx="789445" cy="661866"/>
            <a:chOff x="6286500" y="2502161"/>
            <a:chExt cx="789445" cy="661866"/>
          </a:xfrm>
        </p:grpSpPr>
        <p:sp>
          <p:nvSpPr>
            <p:cNvPr id="53" name="자유형 52"/>
            <p:cNvSpPr/>
            <p:nvPr/>
          </p:nvSpPr>
          <p:spPr>
            <a:xfrm>
              <a:off x="6286500" y="2502161"/>
              <a:ext cx="428625" cy="277113"/>
            </a:xfrm>
            <a:custGeom>
              <a:avLst/>
              <a:gdLst>
                <a:gd name="connsiteX0" fmla="*/ 240145 w 240145"/>
                <a:gd name="connsiteY0" fmla="*/ 360218 h 360218"/>
                <a:gd name="connsiteX1" fmla="*/ 120073 w 240145"/>
                <a:gd name="connsiteY1" fmla="*/ 267854 h 360218"/>
                <a:gd name="connsiteX2" fmla="*/ 73891 w 240145"/>
                <a:gd name="connsiteY2" fmla="*/ 46182 h 360218"/>
                <a:gd name="connsiteX3" fmla="*/ 0 w 240145"/>
                <a:gd name="connsiteY3" fmla="*/ 0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145" h="360218">
                  <a:moveTo>
                    <a:pt x="240145" y="360218"/>
                  </a:moveTo>
                  <a:cubicBezTo>
                    <a:pt x="193963" y="340205"/>
                    <a:pt x="147782" y="320193"/>
                    <a:pt x="120073" y="267854"/>
                  </a:cubicBezTo>
                  <a:cubicBezTo>
                    <a:pt x="92364" y="215515"/>
                    <a:pt x="93903" y="90824"/>
                    <a:pt x="73891" y="46182"/>
                  </a:cubicBezTo>
                  <a:cubicBezTo>
                    <a:pt x="53879" y="1540"/>
                    <a:pt x="26939" y="770"/>
                    <a:pt x="0" y="0"/>
                  </a:cubicBezTo>
                </a:path>
              </a:pathLst>
            </a:custGeom>
            <a:noFill/>
            <a:ln w="25400">
              <a:solidFill>
                <a:srgbClr val="1433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6520086" y="2608168"/>
              <a:ext cx="555859" cy="555859"/>
              <a:chOff x="4443502" y="4103987"/>
              <a:chExt cx="683573" cy="683573"/>
            </a:xfrm>
          </p:grpSpPr>
          <p:sp>
            <p:nvSpPr>
              <p:cNvPr id="56" name="직사각형 55"/>
              <p:cNvSpPr/>
              <p:nvPr/>
            </p:nvSpPr>
            <p:spPr>
              <a:xfrm rot="19800000">
                <a:off x="4485026" y="4286303"/>
                <a:ext cx="601796" cy="318942"/>
              </a:xfrm>
              <a:prstGeom prst="rect">
                <a:avLst/>
              </a:prstGeom>
              <a:solidFill>
                <a:schemeClr val="tx1"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400000">
                <a:off x="4443502" y="4103987"/>
                <a:ext cx="683573" cy="683573"/>
              </a:xfrm>
              <a:prstGeom prst="rect">
                <a:avLst/>
              </a:prstGeom>
            </p:spPr>
          </p:pic>
        </p:grpSp>
      </p:grpSp>
      <p:grpSp>
        <p:nvGrpSpPr>
          <p:cNvPr id="62" name="그룹 61"/>
          <p:cNvGrpSpPr/>
          <p:nvPr/>
        </p:nvGrpSpPr>
        <p:grpSpPr>
          <a:xfrm>
            <a:off x="6285943" y="5285074"/>
            <a:ext cx="789445" cy="661866"/>
            <a:chOff x="5651965" y="2689533"/>
            <a:chExt cx="789445" cy="661866"/>
          </a:xfrm>
        </p:grpSpPr>
        <p:sp>
          <p:nvSpPr>
            <p:cNvPr id="58" name="자유형 57"/>
            <p:cNvSpPr/>
            <p:nvPr/>
          </p:nvSpPr>
          <p:spPr>
            <a:xfrm>
              <a:off x="5651965" y="2689533"/>
              <a:ext cx="428625" cy="277113"/>
            </a:xfrm>
            <a:custGeom>
              <a:avLst/>
              <a:gdLst>
                <a:gd name="connsiteX0" fmla="*/ 240145 w 240145"/>
                <a:gd name="connsiteY0" fmla="*/ 360218 h 360218"/>
                <a:gd name="connsiteX1" fmla="*/ 120073 w 240145"/>
                <a:gd name="connsiteY1" fmla="*/ 267854 h 360218"/>
                <a:gd name="connsiteX2" fmla="*/ 73891 w 240145"/>
                <a:gd name="connsiteY2" fmla="*/ 46182 h 360218"/>
                <a:gd name="connsiteX3" fmla="*/ 0 w 240145"/>
                <a:gd name="connsiteY3" fmla="*/ 0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145" h="360218">
                  <a:moveTo>
                    <a:pt x="240145" y="360218"/>
                  </a:moveTo>
                  <a:cubicBezTo>
                    <a:pt x="193963" y="340205"/>
                    <a:pt x="147782" y="320193"/>
                    <a:pt x="120073" y="267854"/>
                  </a:cubicBezTo>
                  <a:cubicBezTo>
                    <a:pt x="92364" y="215515"/>
                    <a:pt x="93903" y="90824"/>
                    <a:pt x="73891" y="46182"/>
                  </a:cubicBezTo>
                  <a:cubicBezTo>
                    <a:pt x="53879" y="1540"/>
                    <a:pt x="26939" y="770"/>
                    <a:pt x="0" y="0"/>
                  </a:cubicBezTo>
                </a:path>
              </a:pathLst>
            </a:custGeom>
            <a:noFill/>
            <a:ln w="25400">
              <a:solidFill>
                <a:srgbClr val="1433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5885551" y="2795540"/>
              <a:ext cx="555859" cy="555859"/>
              <a:chOff x="4443502" y="4103987"/>
              <a:chExt cx="683573" cy="683573"/>
            </a:xfrm>
          </p:grpSpPr>
          <p:sp>
            <p:nvSpPr>
              <p:cNvPr id="60" name="직사각형 59"/>
              <p:cNvSpPr/>
              <p:nvPr/>
            </p:nvSpPr>
            <p:spPr>
              <a:xfrm rot="19800000">
                <a:off x="4485026" y="4286303"/>
                <a:ext cx="601796" cy="318942"/>
              </a:xfrm>
              <a:prstGeom prst="rect">
                <a:avLst/>
              </a:prstGeom>
              <a:solidFill>
                <a:schemeClr val="tx1"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400000">
                <a:off x="4443502" y="4103987"/>
                <a:ext cx="683573" cy="683573"/>
              </a:xfrm>
              <a:prstGeom prst="rect">
                <a:avLst/>
              </a:prstGeom>
            </p:spPr>
          </p:pic>
        </p:grpSp>
      </p:grpSp>
      <p:grpSp>
        <p:nvGrpSpPr>
          <p:cNvPr id="123" name="그룹 122"/>
          <p:cNvGrpSpPr/>
          <p:nvPr/>
        </p:nvGrpSpPr>
        <p:grpSpPr>
          <a:xfrm>
            <a:off x="3216609" y="2711047"/>
            <a:ext cx="2282221" cy="1623575"/>
            <a:chOff x="3204417" y="2711047"/>
            <a:chExt cx="2282221" cy="1623575"/>
          </a:xfrm>
        </p:grpSpPr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64205">
              <a:off x="4673129" y="2711047"/>
              <a:ext cx="813509" cy="658535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cxnSp>
          <p:nvCxnSpPr>
            <p:cNvPr id="70" name="직선 화살표 연결선 69"/>
            <p:cNvCxnSpPr>
              <a:stCxn id="30" idx="3"/>
              <a:endCxn id="66" idx="1"/>
            </p:cNvCxnSpPr>
            <p:nvPr/>
          </p:nvCxnSpPr>
          <p:spPr>
            <a:xfrm flipV="1">
              <a:off x="3204417" y="3267356"/>
              <a:ext cx="1537974" cy="1067266"/>
            </a:xfrm>
            <a:prstGeom prst="straightConnector1">
              <a:avLst/>
            </a:prstGeom>
            <a:ln w="57150">
              <a:solidFill>
                <a:srgbClr val="1433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그룹 121"/>
          <p:cNvGrpSpPr/>
          <p:nvPr/>
        </p:nvGrpSpPr>
        <p:grpSpPr>
          <a:xfrm flipV="1">
            <a:off x="3228801" y="4317280"/>
            <a:ext cx="2270029" cy="1623576"/>
            <a:chOff x="3369009" y="2863447"/>
            <a:chExt cx="2270029" cy="1623576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64205">
              <a:off x="4825529" y="2863447"/>
              <a:ext cx="813509" cy="658535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cxnSp>
          <p:nvCxnSpPr>
            <p:cNvPr id="121" name="직선 화살표 연결선 120"/>
            <p:cNvCxnSpPr>
              <a:endCxn id="120" idx="1"/>
            </p:cNvCxnSpPr>
            <p:nvPr/>
          </p:nvCxnSpPr>
          <p:spPr>
            <a:xfrm flipV="1">
              <a:off x="3369009" y="3419756"/>
              <a:ext cx="1525782" cy="1067267"/>
            </a:xfrm>
            <a:prstGeom prst="straightConnector1">
              <a:avLst/>
            </a:prstGeom>
            <a:ln w="57150">
              <a:solidFill>
                <a:srgbClr val="1433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사각형 설명선 123"/>
          <p:cNvSpPr/>
          <p:nvPr/>
        </p:nvSpPr>
        <p:spPr>
          <a:xfrm rot="19509579">
            <a:off x="2667538" y="2628652"/>
            <a:ext cx="2211234" cy="695575"/>
          </a:xfrm>
          <a:prstGeom prst="wedgeRectCallout">
            <a:avLst>
              <a:gd name="adj1" fmla="val 1777"/>
              <a:gd name="adj2" fmla="val 96921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3200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Action</a:t>
            </a:r>
            <a:endParaRPr lang="en-US" altLang="ko-KR" sz="3600" spc="-3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altLang="ko-KR" sz="2400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(e.g. , attack, evasion…)</a:t>
            </a:r>
            <a:endParaRPr lang="ko-KR" altLang="en-US" sz="2400" spc="-3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125" name="사각형 설명선 124"/>
          <p:cNvSpPr/>
          <p:nvPr/>
        </p:nvSpPr>
        <p:spPr>
          <a:xfrm rot="2120415">
            <a:off x="2595830" y="5260899"/>
            <a:ext cx="2211234" cy="954107"/>
          </a:xfrm>
          <a:prstGeom prst="wedgeRectCallout">
            <a:avLst>
              <a:gd name="adj1" fmla="val 5408"/>
              <a:gd name="adj2" fmla="val -87448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3200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Status</a:t>
            </a:r>
            <a:endParaRPr lang="en-US" altLang="ko-KR" sz="3600" spc="-3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altLang="ko-KR" sz="2400" spc="-3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(e.g. ,  health point, the member attacked)</a:t>
            </a:r>
            <a:endParaRPr lang="ko-KR" altLang="en-US" sz="2400" spc="-3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126" name="순서도: 대체 처리 125"/>
          <p:cNvSpPr/>
          <p:nvPr/>
        </p:nvSpPr>
        <p:spPr>
          <a:xfrm>
            <a:off x="4286291" y="3992907"/>
            <a:ext cx="5449230" cy="715089"/>
          </a:xfrm>
          <a:prstGeom prst="flowChartAlternateProcess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6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Team-wide </a:t>
            </a:r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audio broadcast</a:t>
            </a:r>
            <a:endParaRPr lang="ko-KR" altLang="en-US" sz="36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2515603" y="1992275"/>
            <a:ext cx="2435765" cy="4838140"/>
          </a:xfrm>
          <a:prstGeom prst="roundRect">
            <a:avLst/>
          </a:prstGeom>
          <a:solidFill>
            <a:srgbClr val="FF0000">
              <a:alpha val="6000"/>
            </a:srgbClr>
          </a:solidFill>
          <a:ln w="793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8" name="사각형 설명선 127"/>
          <p:cNvSpPr/>
          <p:nvPr/>
        </p:nvSpPr>
        <p:spPr>
          <a:xfrm>
            <a:off x="742489" y="2240714"/>
            <a:ext cx="3044099" cy="584775"/>
          </a:xfrm>
          <a:prstGeom prst="wedgeRectCallout">
            <a:avLst>
              <a:gd name="adj1" fmla="val 34839"/>
              <a:gd name="adj2" fmla="val 113443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Social awareness</a:t>
            </a:r>
            <a:endParaRPr lang="ko-KR" altLang="en-US" sz="24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30" name="순서도: 대체 처리 29"/>
          <p:cNvSpPr/>
          <p:nvPr/>
        </p:nvSpPr>
        <p:spPr>
          <a:xfrm>
            <a:off x="775233" y="3955009"/>
            <a:ext cx="2441376" cy="759226"/>
          </a:xfrm>
          <a:prstGeom prst="flowChartAlternateProcess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 err="1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MobyDick</a:t>
            </a:r>
            <a:endParaRPr lang="ko-KR" altLang="en-US" sz="40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p23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09531" y="1827315"/>
            <a:ext cx="2051907" cy="2016968"/>
            <a:chOff x="9448280" y="2862734"/>
            <a:chExt cx="2051907" cy="2016968"/>
          </a:xfrm>
        </p:grpSpPr>
        <p:sp>
          <p:nvSpPr>
            <p:cNvPr id="36" name="사각형 설명선 35"/>
            <p:cNvSpPr/>
            <p:nvPr/>
          </p:nvSpPr>
          <p:spPr>
            <a:xfrm>
              <a:off x="9478244" y="2862734"/>
              <a:ext cx="1991978" cy="2016968"/>
            </a:xfrm>
            <a:prstGeom prst="wedgeRectCallout">
              <a:avLst>
                <a:gd name="adj1" fmla="val -86902"/>
                <a:gd name="adj2" fmla="val -13008"/>
              </a:avLst>
            </a:prstGeom>
            <a:solidFill>
              <a:schemeClr val="bg1">
                <a:alpha val="9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70000"/>
                </a:lnSpc>
              </a:pPr>
              <a:endParaRPr lang="ko-KR" altLang="en-US" sz="2400" spc="-30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7" t="9863" r="7008" b="19807"/>
            <a:stretch/>
          </p:blipFill>
          <p:spPr>
            <a:xfrm>
              <a:off x="9698319" y="2875016"/>
              <a:ext cx="1551829" cy="129920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9448280" y="4189063"/>
              <a:ext cx="2051907" cy="690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4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rPr>
                <a:t>Waterproof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2400" spc="-150" dirty="0" smtClean="0">
                  <a:ln w="6350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</a:rPr>
                <a:t>wired earphones</a:t>
              </a:r>
              <a:endParaRPr lang="ko-KR" altLang="en-US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3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0.20989 -1.85185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9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20924 -0.0007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124" grpId="0" animBg="1"/>
      <p:bldP spid="125" grpId="0" animBg="1"/>
      <p:bldP spid="126" grpId="0" animBg="1"/>
      <p:bldP spid="127" grpId="0" animBg="1"/>
      <p:bldP spid="128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3</a:t>
            </a:r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. Game Design and User Study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213" y="370915"/>
            <a:ext cx="1777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Loss-</a:t>
            </a:r>
            <a:endParaRPr lang="en-US" altLang="ko-KR" sz="44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92049" y="380240"/>
            <a:ext cx="8162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Latency-tolerant design</a:t>
            </a:r>
            <a:endParaRPr lang="en-US" altLang="ko-KR" sz="44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45876" y="654914"/>
            <a:ext cx="1228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endParaRPr lang="en-US" altLang="ko-KR" sz="20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98627" y="5487017"/>
            <a:ext cx="1080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Swimming </a:t>
            </a:r>
            <a:r>
              <a:rPr lang="en-US" altLang="ko-KR" sz="3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freestyle</a:t>
            </a:r>
            <a:r>
              <a:rPr lang="en-US" altLang="ko-KR" sz="36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3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r>
              <a:rPr lang="en-US" altLang="ko-KR" sz="36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3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increase</a:t>
            </a:r>
          </a:p>
        </p:txBody>
      </p:sp>
      <p:grpSp>
        <p:nvGrpSpPr>
          <p:cNvPr id="38" name="그룹 37"/>
          <p:cNvGrpSpPr/>
          <p:nvPr/>
        </p:nvGrpSpPr>
        <p:grpSpPr>
          <a:xfrm flipH="1">
            <a:off x="3717445" y="4190100"/>
            <a:ext cx="4757109" cy="1437656"/>
            <a:chOff x="-1834691" y="1831985"/>
            <a:chExt cx="3985711" cy="111600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4691" y="1831985"/>
              <a:ext cx="3985711" cy="1116000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-570088" y="2095628"/>
              <a:ext cx="789445" cy="661866"/>
              <a:chOff x="6286500" y="2502161"/>
              <a:chExt cx="789445" cy="661866"/>
            </a:xfrm>
          </p:grpSpPr>
          <p:sp>
            <p:nvSpPr>
              <p:cNvPr id="41" name="자유형 40"/>
              <p:cNvSpPr/>
              <p:nvPr/>
            </p:nvSpPr>
            <p:spPr>
              <a:xfrm>
                <a:off x="6286500" y="2502161"/>
                <a:ext cx="428625" cy="277113"/>
              </a:xfrm>
              <a:custGeom>
                <a:avLst/>
                <a:gdLst>
                  <a:gd name="connsiteX0" fmla="*/ 240145 w 240145"/>
                  <a:gd name="connsiteY0" fmla="*/ 360218 h 360218"/>
                  <a:gd name="connsiteX1" fmla="*/ 120073 w 240145"/>
                  <a:gd name="connsiteY1" fmla="*/ 267854 h 360218"/>
                  <a:gd name="connsiteX2" fmla="*/ 73891 w 240145"/>
                  <a:gd name="connsiteY2" fmla="*/ 46182 h 360218"/>
                  <a:gd name="connsiteX3" fmla="*/ 0 w 240145"/>
                  <a:gd name="connsiteY3" fmla="*/ 0 h 360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145" h="360218">
                    <a:moveTo>
                      <a:pt x="240145" y="360218"/>
                    </a:moveTo>
                    <a:cubicBezTo>
                      <a:pt x="193963" y="340205"/>
                      <a:pt x="147782" y="320193"/>
                      <a:pt x="120073" y="267854"/>
                    </a:cubicBezTo>
                    <a:cubicBezTo>
                      <a:pt x="92364" y="215515"/>
                      <a:pt x="93903" y="90824"/>
                      <a:pt x="73891" y="46182"/>
                    </a:cubicBezTo>
                    <a:cubicBezTo>
                      <a:pt x="53879" y="1540"/>
                      <a:pt x="26939" y="770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1433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2" name="그룹 41"/>
              <p:cNvGrpSpPr/>
              <p:nvPr/>
            </p:nvGrpSpPr>
            <p:grpSpPr>
              <a:xfrm>
                <a:off x="6520086" y="2608168"/>
                <a:ext cx="555859" cy="555859"/>
                <a:chOff x="4443502" y="4103987"/>
                <a:chExt cx="683573" cy="683573"/>
              </a:xfrm>
            </p:grpSpPr>
            <p:sp>
              <p:nvSpPr>
                <p:cNvPr id="43" name="직사각형 42"/>
                <p:cNvSpPr/>
                <p:nvPr/>
              </p:nvSpPr>
              <p:spPr>
                <a:xfrm rot="19800000">
                  <a:off x="4485026" y="4286303"/>
                  <a:ext cx="601796" cy="318942"/>
                </a:xfrm>
                <a:prstGeom prst="rect">
                  <a:avLst/>
                </a:prstGeom>
                <a:solidFill>
                  <a:schemeClr val="tx1">
                    <a:alpha val="6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400000">
                  <a:off x="4443502" y="4103987"/>
                  <a:ext cx="683573" cy="6835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98338" y="3687538"/>
            <a:ext cx="813509" cy="65853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46" name="TextBox 45"/>
          <p:cNvSpPr txBox="1"/>
          <p:nvPr/>
        </p:nvSpPr>
        <p:spPr>
          <a:xfrm>
            <a:off x="1378076" y="5483624"/>
            <a:ext cx="944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Decrease </a:t>
            </a:r>
            <a:r>
              <a:rPr lang="en-US" altLang="ko-KR" sz="36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of status updates</a:t>
            </a:r>
          </a:p>
        </p:txBody>
      </p:sp>
      <p:sp>
        <p:nvSpPr>
          <p:cNvPr id="47" name="타원형 설명선 46"/>
          <p:cNvSpPr/>
          <p:nvPr/>
        </p:nvSpPr>
        <p:spPr>
          <a:xfrm>
            <a:off x="4648277" y="2499421"/>
            <a:ext cx="2907619" cy="1071689"/>
          </a:xfrm>
          <a:prstGeom prst="wedgeEllipseCallout">
            <a:avLst>
              <a:gd name="adj1" fmla="val 12004"/>
              <a:gd name="adj2" fmla="val 68414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800" spc="-15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Your HP </a:t>
            </a: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remains    </a:t>
            </a:r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      </a:t>
            </a: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%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100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99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98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97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96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95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94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93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92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91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90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82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79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73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100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75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50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23986" y="2953871"/>
            <a:ext cx="720000" cy="378388"/>
          </a:xfrm>
          <a:prstGeom prst="rect">
            <a:avLst/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25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5045355" y="3716353"/>
            <a:ext cx="1129178" cy="1034911"/>
            <a:chOff x="2151020" y="4486775"/>
            <a:chExt cx="958935" cy="878881"/>
          </a:xfrm>
        </p:grpSpPr>
        <p:sp>
          <p:nvSpPr>
            <p:cNvPr id="85" name="사각형 설명선 84"/>
            <p:cNvSpPr/>
            <p:nvPr/>
          </p:nvSpPr>
          <p:spPr>
            <a:xfrm>
              <a:off x="2151020" y="4486775"/>
              <a:ext cx="958935" cy="878881"/>
            </a:xfrm>
            <a:prstGeom prst="wedgeRectCallout">
              <a:avLst>
                <a:gd name="adj1" fmla="val 53307"/>
                <a:gd name="adj2" fmla="val 69569"/>
              </a:avLst>
            </a:prstGeom>
            <a:solidFill>
              <a:schemeClr val="bg1">
                <a:alpha val="9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2226920" y="4523201"/>
              <a:ext cx="807134" cy="806027"/>
              <a:chOff x="1750965" y="4547026"/>
              <a:chExt cx="937286" cy="936000"/>
            </a:xfrm>
          </p:grpSpPr>
          <p:cxnSp>
            <p:nvCxnSpPr>
              <p:cNvPr id="87" name="직선 화살표 연결선 86"/>
              <p:cNvCxnSpPr/>
              <p:nvPr/>
            </p:nvCxnSpPr>
            <p:spPr>
              <a:xfrm flipV="1">
                <a:off x="2108200" y="4625301"/>
                <a:ext cx="0" cy="446068"/>
              </a:xfrm>
              <a:prstGeom prst="straightConnector1">
                <a:avLst/>
              </a:prstGeom>
              <a:ln w="88900">
                <a:solidFill>
                  <a:srgbClr val="1F4E79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/>
              <p:cNvCxnSpPr/>
              <p:nvPr/>
            </p:nvCxnSpPr>
            <p:spPr>
              <a:xfrm>
                <a:off x="2349500" y="4993552"/>
                <a:ext cx="0" cy="445091"/>
              </a:xfrm>
              <a:prstGeom prst="straightConnector1">
                <a:avLst/>
              </a:prstGeom>
              <a:ln w="88900">
                <a:solidFill>
                  <a:srgbClr val="1F4E79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&quot;없음&quot; 기호 88"/>
              <p:cNvSpPr/>
              <p:nvPr/>
            </p:nvSpPr>
            <p:spPr>
              <a:xfrm>
                <a:off x="1750965" y="4547026"/>
                <a:ext cx="937286" cy="936000"/>
              </a:xfrm>
              <a:prstGeom prst="noSmoking">
                <a:avLst>
                  <a:gd name="adj" fmla="val 11371"/>
                </a:avLst>
              </a:prstGeom>
              <a:solidFill>
                <a:srgbClr val="FF0000">
                  <a:alpha val="34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0" name="타원형 설명선 119"/>
          <p:cNvSpPr/>
          <p:nvPr/>
        </p:nvSpPr>
        <p:spPr>
          <a:xfrm>
            <a:off x="4188504" y="1783788"/>
            <a:ext cx="2643290" cy="1897724"/>
          </a:xfrm>
          <a:prstGeom prst="wedgeEllipseCallout">
            <a:avLst>
              <a:gd name="adj1" fmla="val 36713"/>
              <a:gd name="adj2" fmla="val 53117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You’re </a:t>
            </a:r>
            <a:r>
              <a:rPr lang="en-US" altLang="ko-KR" sz="36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STUNNED!</a:t>
            </a:r>
          </a:p>
          <a:p>
            <a:pPr algn="ctr">
              <a:lnSpc>
                <a:spcPct val="70000"/>
              </a:lnSpc>
            </a:pP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Swim </a:t>
            </a:r>
            <a:r>
              <a:rPr lang="en-US" altLang="ko-KR" sz="40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freestyle</a:t>
            </a:r>
            <a:r>
              <a:rPr lang="en-US" altLang="ko-KR" sz="40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 </a:t>
            </a: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for recovery!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p24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294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46" grpId="0"/>
      <p:bldP spid="46" grpId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1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09702" y="3943"/>
            <a:ext cx="788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3</a:t>
            </a:r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>
                    <a:alpha val="70000"/>
                  </a:srgbClr>
                </a:solidFill>
                <a:latin typeface="+mj-lt"/>
              </a:rPr>
              <a:t>. Game Design and User Study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4723" y="353839"/>
            <a:ext cx="8103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study</a:t>
            </a:r>
            <a:endParaRPr lang="en-US" altLang="ko-KR" sz="72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72" y="2141538"/>
            <a:ext cx="1260000" cy="12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892" y="2141538"/>
            <a:ext cx="1260000" cy="12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16"/>
          <a:stretch/>
        </p:blipFill>
        <p:spPr>
          <a:xfrm>
            <a:off x="8698712" y="2141538"/>
            <a:ext cx="1260000" cy="11350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5" y="2141538"/>
            <a:ext cx="1260000" cy="12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2"/>
          <a:stretch/>
        </p:blipFill>
        <p:spPr>
          <a:xfrm>
            <a:off x="953792" y="2141538"/>
            <a:ext cx="1260000" cy="11731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32" y="2141538"/>
            <a:ext cx="1260000" cy="12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52" y="2141538"/>
            <a:ext cx="1260000" cy="12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12" y="2141538"/>
            <a:ext cx="1260000" cy="1260000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9" idx="2"/>
          </p:cNvCxnSpPr>
          <p:nvPr/>
        </p:nvCxnSpPr>
        <p:spPr>
          <a:xfrm>
            <a:off x="1583792" y="3314700"/>
            <a:ext cx="0" cy="342900"/>
          </a:xfrm>
          <a:prstGeom prst="straightConnector1">
            <a:avLst/>
          </a:prstGeom>
          <a:ln w="5715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1" idx="2"/>
          </p:cNvCxnSpPr>
          <p:nvPr/>
        </p:nvCxnSpPr>
        <p:spPr>
          <a:xfrm>
            <a:off x="9328712" y="3276600"/>
            <a:ext cx="0" cy="2367455"/>
          </a:xfrm>
          <a:prstGeom prst="straightConnector1">
            <a:avLst/>
          </a:prstGeom>
          <a:ln w="5715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2"/>
          </p:cNvCxnSpPr>
          <p:nvPr/>
        </p:nvCxnSpPr>
        <p:spPr>
          <a:xfrm flipH="1">
            <a:off x="9328710" y="3276600"/>
            <a:ext cx="2" cy="381000"/>
          </a:xfrm>
          <a:prstGeom prst="straightConnector1">
            <a:avLst/>
          </a:prstGeom>
          <a:ln w="57150">
            <a:solidFill>
              <a:srgbClr val="1433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07219" y="3559487"/>
            <a:ext cx="4749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Making swimming enjoyable</a:t>
            </a:r>
            <a:endParaRPr lang="en-US" altLang="ko-KR" sz="32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9" name="사각형 설명선 28"/>
          <p:cNvSpPr/>
          <p:nvPr/>
        </p:nvSpPr>
        <p:spPr>
          <a:xfrm>
            <a:off x="3250279" y="4326761"/>
            <a:ext cx="8244000" cy="1024868"/>
          </a:xfrm>
          <a:prstGeom prst="wedgeRectCallout">
            <a:avLst>
              <a:gd name="adj1" fmla="val -35799"/>
              <a:gd name="adj2" fmla="val -68144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i="1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“(When </a:t>
            </a:r>
            <a:r>
              <a:rPr lang="en-US" altLang="ko-KR" sz="2800" i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swimming without </a:t>
            </a:r>
            <a:r>
              <a:rPr lang="en-US" altLang="ko-KR" sz="2800" i="1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the game) usually it’s kind of boring. </a:t>
            </a:r>
            <a:endParaRPr lang="en-US" altLang="ko-KR" sz="2800" i="1" spc="-15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  <a:p>
            <a:pPr algn="ctr"/>
            <a:r>
              <a:rPr lang="en-US" altLang="ko-KR" sz="2800" i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[Playing the </a:t>
            </a:r>
            <a:r>
              <a:rPr lang="en-US" altLang="ko-KR" sz="2800" i="1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game] definitely took such feelings away from me.”</a:t>
            </a:r>
            <a:endParaRPr lang="ko-KR" altLang="en-US" sz="2400" i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711972" y="4317987"/>
            <a:ext cx="8244000" cy="1024868"/>
          </a:xfrm>
          <a:prstGeom prst="wedgeRectCallout">
            <a:avLst>
              <a:gd name="adj1" fmla="val 36029"/>
              <a:gd name="adj2" fmla="val 68252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i="1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“It cheers me up to hear that [Alpha and Bravo] are attacking when I am attacking too. I feel we are the same team indeed”.</a:t>
            </a:r>
            <a:endParaRPr lang="ko-KR" altLang="en-US" sz="2400" i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3945" y="5546014"/>
            <a:ext cx="6472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Socially enriched swimming experiences</a:t>
            </a:r>
            <a:endParaRPr lang="en-US" altLang="ko-KR" sz="32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08487" y="3559486"/>
            <a:ext cx="6185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b="1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Intuitive behavioral metaphor</a:t>
            </a:r>
          </a:p>
        </p:txBody>
      </p:sp>
      <p:sp>
        <p:nvSpPr>
          <p:cNvPr id="37" name="사각형 설명선 36"/>
          <p:cNvSpPr/>
          <p:nvPr/>
        </p:nvSpPr>
        <p:spPr>
          <a:xfrm flipH="1">
            <a:off x="696123" y="4335535"/>
            <a:ext cx="8244000" cy="1024868"/>
          </a:xfrm>
          <a:prstGeom prst="wedgeRectCallout">
            <a:avLst>
              <a:gd name="adj1" fmla="val -35799"/>
              <a:gd name="adj2" fmla="val -68144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i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“When </a:t>
            </a:r>
            <a:r>
              <a:rPr lang="en-US" altLang="ko-KR" sz="2800" i="1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I </a:t>
            </a:r>
            <a:r>
              <a:rPr lang="en-US" altLang="ko-KR" sz="2800" i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freestyle or </a:t>
            </a:r>
            <a:r>
              <a:rPr lang="en-US" altLang="ko-KR" sz="2800" i="1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butterfly, it seems like hitting the water. (...) </a:t>
            </a:r>
            <a:r>
              <a:rPr lang="en-US" altLang="ko-KR" sz="2800" i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Backstroke seems </a:t>
            </a:r>
            <a:r>
              <a:rPr lang="en-US" altLang="ko-KR" sz="2800" i="1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like lying on the water and taking some </a:t>
            </a:r>
            <a:r>
              <a:rPr lang="en-US" altLang="ko-KR" sz="2800" i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rest.”</a:t>
            </a:r>
            <a:endParaRPr lang="ko-KR" altLang="en-US" sz="2400" i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p25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오른쪽 중괄호 29"/>
          <p:cNvSpPr/>
          <p:nvPr/>
        </p:nvSpPr>
        <p:spPr>
          <a:xfrm rot="16200000">
            <a:off x="5962293" y="-2474327"/>
            <a:ext cx="247917" cy="9033408"/>
          </a:xfrm>
          <a:prstGeom prst="rightBrace">
            <a:avLst/>
          </a:prstGeom>
          <a:ln w="38100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034668" y="1409197"/>
            <a:ext cx="810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N=8</a:t>
            </a:r>
            <a:endParaRPr lang="en-US" altLang="ko-KR" sz="72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738613" y="5300749"/>
            <a:ext cx="2247194" cy="894544"/>
          </a:xfrm>
          <a:prstGeom prst="roundRect">
            <a:avLst>
              <a:gd name="adj" fmla="val 21034"/>
            </a:avLst>
          </a:prstGeom>
          <a:solidFill>
            <a:srgbClr val="2ABEC3">
              <a:alpha val="50000"/>
            </a:srgbClr>
          </a:solidFill>
          <a:ln w="12700">
            <a:solidFill>
              <a:srgbClr val="2ABEC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12792" y="3397306"/>
            <a:ext cx="2164977" cy="916845"/>
          </a:xfrm>
          <a:prstGeom prst="roundRect">
            <a:avLst>
              <a:gd name="adj" fmla="val 18707"/>
            </a:avLst>
          </a:prstGeom>
          <a:solidFill>
            <a:srgbClr val="F3756D">
              <a:alpha val="50000"/>
            </a:srgbClr>
          </a:solidFill>
          <a:ln w="12700">
            <a:solidFill>
              <a:srgbClr val="F3756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36" name="직선 화살표 연결선 35"/>
          <p:cNvCxnSpPr>
            <a:stCxn id="44" idx="3"/>
            <a:endCxn id="50" idx="1"/>
          </p:cNvCxnSpPr>
          <p:nvPr/>
        </p:nvCxnSpPr>
        <p:spPr>
          <a:xfrm>
            <a:off x="3331369" y="3853111"/>
            <a:ext cx="692780" cy="1"/>
          </a:xfrm>
          <a:prstGeom prst="straightConnector1">
            <a:avLst/>
          </a:prstGeom>
          <a:ln w="38100">
            <a:solidFill>
              <a:srgbClr val="1433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50" idx="2"/>
            <a:endCxn id="45" idx="0"/>
          </p:cNvCxnSpPr>
          <p:nvPr/>
        </p:nvCxnSpPr>
        <p:spPr>
          <a:xfrm>
            <a:off x="4995282" y="4197914"/>
            <a:ext cx="1441478" cy="257850"/>
          </a:xfrm>
          <a:prstGeom prst="straightConnector1">
            <a:avLst/>
          </a:prstGeom>
          <a:ln w="38100">
            <a:solidFill>
              <a:srgbClr val="1433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50" idx="2"/>
            <a:endCxn id="46" idx="0"/>
          </p:cNvCxnSpPr>
          <p:nvPr/>
        </p:nvCxnSpPr>
        <p:spPr>
          <a:xfrm flipH="1">
            <a:off x="3517568" y="4197914"/>
            <a:ext cx="1477714" cy="257850"/>
          </a:xfrm>
          <a:prstGeom prst="straightConnector1">
            <a:avLst/>
          </a:prstGeom>
          <a:ln w="38100">
            <a:solidFill>
              <a:srgbClr val="1433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5" idx="2"/>
            <a:endCxn id="47" idx="0"/>
          </p:cNvCxnSpPr>
          <p:nvPr/>
        </p:nvCxnSpPr>
        <p:spPr>
          <a:xfrm flipH="1">
            <a:off x="4967639" y="5145369"/>
            <a:ext cx="1469121" cy="257851"/>
          </a:xfrm>
          <a:prstGeom prst="straightConnector1">
            <a:avLst/>
          </a:prstGeom>
          <a:ln w="38100">
            <a:solidFill>
              <a:srgbClr val="1433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46" idx="2"/>
            <a:endCxn id="47" idx="0"/>
          </p:cNvCxnSpPr>
          <p:nvPr/>
        </p:nvCxnSpPr>
        <p:spPr>
          <a:xfrm>
            <a:off x="3517568" y="5145369"/>
            <a:ext cx="1450071" cy="257851"/>
          </a:xfrm>
          <a:prstGeom prst="straightConnector1">
            <a:avLst/>
          </a:prstGeom>
          <a:ln w="38100">
            <a:solidFill>
              <a:srgbClr val="1433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7" idx="3"/>
            <a:endCxn id="48" idx="1"/>
          </p:cNvCxnSpPr>
          <p:nvPr/>
        </p:nvCxnSpPr>
        <p:spPr>
          <a:xfrm flipV="1">
            <a:off x="5938771" y="5748022"/>
            <a:ext cx="505020" cy="1"/>
          </a:xfrm>
          <a:prstGeom prst="straightConnector1">
            <a:avLst/>
          </a:prstGeom>
          <a:ln w="38100">
            <a:solidFill>
              <a:srgbClr val="1433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48" idx="3"/>
            <a:endCxn id="49" idx="1"/>
          </p:cNvCxnSpPr>
          <p:nvPr/>
        </p:nvCxnSpPr>
        <p:spPr>
          <a:xfrm>
            <a:off x="8386056" y="5748022"/>
            <a:ext cx="505021" cy="1"/>
          </a:xfrm>
          <a:prstGeom prst="straightConnector1">
            <a:avLst/>
          </a:prstGeom>
          <a:ln w="38100">
            <a:solidFill>
              <a:srgbClr val="1433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1389104" y="3508308"/>
            <a:ext cx="1942265" cy="689605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Pre-interviews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465627" y="4455764"/>
            <a:ext cx="1942265" cy="689605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Individual</a:t>
            </a:r>
          </a:p>
          <a:p>
            <a:pPr algn="ctr">
              <a:lnSpc>
                <a:spcPct val="80000"/>
              </a:lnSpc>
            </a:pPr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interviews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546435" y="4455764"/>
            <a:ext cx="1942265" cy="689605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800" spc="-150" dirty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Focus group interviews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996506" y="5403220"/>
            <a:ext cx="1942265" cy="689605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Transcription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443791" y="5403219"/>
            <a:ext cx="1942265" cy="689605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Open coding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891077" y="5403220"/>
            <a:ext cx="1942265" cy="689605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Topics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024149" y="3508309"/>
            <a:ext cx="1942265" cy="689605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800" b="1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</a:rPr>
              <a:t>Game play</a:t>
            </a:r>
            <a:endParaRPr lang="ko-KR" altLang="en-US" sz="2800" b="1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</a:endParaRPr>
          </a:p>
        </p:txBody>
      </p:sp>
      <p:cxnSp>
        <p:nvCxnSpPr>
          <p:cNvPr id="51" name="꺾인 연결선 50"/>
          <p:cNvCxnSpPr>
            <a:stCxn id="44" idx="2"/>
            <a:endCxn id="47" idx="1"/>
          </p:cNvCxnSpPr>
          <p:nvPr/>
        </p:nvCxnSpPr>
        <p:spPr>
          <a:xfrm rot="16200000" flipH="1">
            <a:off x="2403316" y="4154833"/>
            <a:ext cx="1550110" cy="1636269"/>
          </a:xfrm>
          <a:prstGeom prst="bentConnector2">
            <a:avLst/>
          </a:prstGeom>
          <a:ln w="38100">
            <a:solidFill>
              <a:srgbClr val="1433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오른쪽 중괄호 51"/>
          <p:cNvSpPr/>
          <p:nvPr/>
        </p:nvSpPr>
        <p:spPr>
          <a:xfrm rot="5400000">
            <a:off x="3393608" y="1228924"/>
            <a:ext cx="247917" cy="4275376"/>
          </a:xfrm>
          <a:prstGeom prst="rightBrace">
            <a:avLst/>
          </a:prstGeom>
          <a:ln w="38100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중괄호 52"/>
          <p:cNvSpPr/>
          <p:nvPr/>
        </p:nvSpPr>
        <p:spPr>
          <a:xfrm rot="5400000">
            <a:off x="8543929" y="1270933"/>
            <a:ext cx="247917" cy="4276800"/>
          </a:xfrm>
          <a:prstGeom prst="rightBrace">
            <a:avLst/>
          </a:prstGeom>
          <a:ln w="38100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5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"/>
                            </p:stCondLst>
                            <p:childTnLst>
                              <p:par>
                                <p:cTn id="1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5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50"/>
                            </p:stCondLst>
                            <p:childTnLst>
                              <p:par>
                                <p:cTn id="1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50"/>
                            </p:stCondLst>
                            <p:childTnLst>
                              <p:par>
                                <p:cTn id="2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25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50"/>
                            </p:stCondLst>
                            <p:childTnLst>
                              <p:par>
                                <p:cTn id="2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750"/>
                            </p:stCondLst>
                            <p:childTnLst>
                              <p:par>
                                <p:cTn id="2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25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00"/>
                            </p:stCondLst>
                            <p:childTnLst>
                              <p:par>
                                <p:cTn id="2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9" grpId="0" animBg="1"/>
      <p:bldP spid="29" grpId="1" animBg="1"/>
      <p:bldP spid="25" grpId="0" animBg="1"/>
      <p:bldP spid="26" grpId="0"/>
      <p:bldP spid="27" grpId="0"/>
      <p:bldP spid="27" grpId="1"/>
      <p:bldP spid="37" grpId="0" animBg="1"/>
      <p:bldP spid="37" grpId="1" animBg="1"/>
      <p:bldP spid="30" grpId="0" animBg="1"/>
      <p:bldP spid="31" grpId="0"/>
      <p:bldP spid="33" grpId="0" animBg="1"/>
      <p:bldP spid="33" grpId="1" animBg="1"/>
      <p:bldP spid="35" grpId="0" animBg="1"/>
      <p:bldP spid="3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accent3">
                <a:lumMod val="0"/>
                <a:lumOff val="100000"/>
              </a:schemeClr>
            </a:gs>
            <a:gs pos="100000">
              <a:srgbClr val="E9E9EA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4697" y="469664"/>
            <a:ext cx="507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</a:t>
            </a:r>
            <a:endParaRPr lang="en-US" altLang="ko-KR" sz="72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325" y="4850000"/>
            <a:ext cx="3591368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general classification model considering the unique characteristics of swimming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7000" y="4850000"/>
            <a:ext cx="3627651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adapting swimmer’s condition into the game</a:t>
            </a:r>
          </a:p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(e.g., heart rate)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081" y="1774475"/>
            <a:ext cx="3695728" cy="954552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0" tIns="36000" rIns="0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WIMMING </a:t>
            </a: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TYLES</a:t>
            </a:r>
            <a:r>
              <a:rPr lang="en-US" altLang="ko-KR" sz="44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>
              <a:lnSpc>
                <a:spcPts val="3400"/>
              </a:lnSpc>
            </a:pP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LASSFICATION</a:t>
            </a:r>
            <a:endParaRPr lang="ko-KR" altLang="en-US" sz="4400" dirty="0">
              <a:ln w="15875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98124" y="1801415"/>
            <a:ext cx="3615098" cy="1017843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180000" rIns="180000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XERCISE</a:t>
            </a: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NTENSITY</a:t>
            </a:r>
            <a:endParaRPr lang="ko-KR" altLang="en-US" sz="4400" dirty="0">
              <a:ln w="15875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57" y="3464642"/>
            <a:ext cx="1512000" cy="121668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20" y="3406986"/>
            <a:ext cx="1332000" cy="133200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4286693" y="1773238"/>
            <a:ext cx="0" cy="4356100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912100" y="1773238"/>
            <a:ext cx="0" cy="4392612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896226" y="1764274"/>
            <a:ext cx="3600450" cy="954552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lIns="0" tIns="36000" rIns="0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ROUP</a:t>
            </a:r>
            <a:r>
              <a:rPr lang="en-US" altLang="ko-KR" sz="44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ITNESS</a:t>
            </a:r>
            <a:endParaRPr lang="en-US" altLang="ko-KR" sz="4400" dirty="0" smtClean="0">
              <a:ln w="15875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ts val="3400"/>
              </a:lnSpc>
            </a:pPr>
            <a:r>
              <a: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32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WIMMING</a:t>
            </a:r>
            <a:endParaRPr lang="ko-KR" altLang="en-US" sz="4400" dirty="0">
              <a:ln w="15875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24652" y="4850000"/>
            <a:ext cx="3572023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800" spc="-15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1"/>
                </a:solidFill>
              </a:rPr>
              <a:t>explore novel social interactions in group fitness swimming</a:t>
            </a:r>
            <a:endParaRPr lang="ko-KR" altLang="en-US" sz="2800" spc="-15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81" y="3668922"/>
            <a:ext cx="1656000" cy="8081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p26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833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accent3">
                <a:lumMod val="0"/>
                <a:lumOff val="100000"/>
              </a:schemeClr>
            </a:gs>
            <a:gs pos="100000">
              <a:srgbClr val="E9E9EA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0004" y="467407"/>
            <a:ext cx="6440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altLang="ko-KR" sz="7200" dirty="0" smtClean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0004" y="1732742"/>
            <a:ext cx="10844135" cy="1531086"/>
            <a:chOff x="570004" y="1732742"/>
            <a:chExt cx="10844135" cy="1531086"/>
          </a:xfrm>
        </p:grpSpPr>
        <p:sp>
          <p:nvSpPr>
            <p:cNvPr id="19" name="TextBox 18"/>
            <p:cNvSpPr txBox="1"/>
            <p:nvPr/>
          </p:nvSpPr>
          <p:spPr>
            <a:xfrm>
              <a:off x="570004" y="1808741"/>
              <a:ext cx="3601677" cy="1400383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180000" rIns="180000" rtlCol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ETWORKING</a:t>
              </a:r>
              <a:r>
                <a:rPr lang="en-US" altLang="ko-KR" sz="44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ERFORMANCE</a:t>
              </a:r>
              <a:endParaRPr lang="en-US" altLang="ko-KR" sz="44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lnSpc>
                  <a:spcPts val="3400"/>
                </a:lnSpc>
              </a:pP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 THE</a:t>
              </a:r>
              <a:r>
                <a:rPr lang="en-US" altLang="ko-KR" sz="44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OOL</a:t>
              </a:r>
              <a:endParaRPr lang="ko-KR" altLang="en-US" sz="44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3975382" y="1732742"/>
              <a:ext cx="3622747" cy="781752"/>
              <a:chOff x="698708" y="3447005"/>
              <a:chExt cx="3622747" cy="781752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708" y="353663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1361025" y="3447005"/>
                <a:ext cx="2960430" cy="78175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800" spc="-300" dirty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t</a:t>
                </a:r>
                <a:r>
                  <a:rPr lang="en-US" altLang="ko-KR" sz="2800" spc="-30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he most robust network under water: LTE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7728425" y="1732742"/>
              <a:ext cx="3597067" cy="781752"/>
              <a:chOff x="698708" y="4858021"/>
              <a:chExt cx="3597067" cy="781752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708" y="5047184"/>
                <a:ext cx="504000" cy="312312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361024" y="4858021"/>
                <a:ext cx="2934751" cy="78175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800" spc="-15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water depth degrades network performance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7728425" y="2473483"/>
              <a:ext cx="3685714" cy="790345"/>
              <a:chOff x="698708" y="5567216"/>
              <a:chExt cx="3685714" cy="790345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100" b="17308"/>
              <a:stretch/>
            </p:blipFill>
            <p:spPr>
              <a:xfrm>
                <a:off x="698708" y="5764884"/>
                <a:ext cx="504000" cy="295302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361024" y="5567216"/>
                <a:ext cx="3023398" cy="79034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800" spc="-30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swimming styles influences network performance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3975382" y="2473483"/>
              <a:ext cx="3597067" cy="781752"/>
              <a:chOff x="698708" y="4148826"/>
              <a:chExt cx="3597067" cy="781752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299" r="10489" b="9437"/>
              <a:stretch/>
            </p:blipFill>
            <p:spPr>
              <a:xfrm>
                <a:off x="698708" y="4268185"/>
                <a:ext cx="504000" cy="451920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1361024" y="4148826"/>
                <a:ext cx="2934751" cy="78175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800" spc="-15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need enough time to reconnect</a:t>
                </a: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570004" y="3205091"/>
            <a:ext cx="10926669" cy="1514101"/>
            <a:chOff x="570004" y="3205091"/>
            <a:chExt cx="10926669" cy="1514101"/>
          </a:xfrm>
        </p:grpSpPr>
        <p:sp>
          <p:nvSpPr>
            <p:cNvPr id="16" name="TextBox 15"/>
            <p:cNvSpPr txBox="1"/>
            <p:nvPr/>
          </p:nvSpPr>
          <p:spPr>
            <a:xfrm>
              <a:off x="570004" y="3318809"/>
              <a:ext cx="3615098" cy="1400383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108000" rIns="108000" rtlCol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WIMMING</a:t>
              </a:r>
              <a:endParaRPr lang="en-US" altLang="ko-KR" sz="4800" dirty="0" smtClean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TROKE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ECOGNITION</a:t>
              </a:r>
              <a:endParaRPr lang="ko-KR" altLang="en-US" sz="48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980948" y="3205091"/>
              <a:ext cx="2441156" cy="1471172"/>
              <a:chOff x="4333481" y="3441700"/>
              <a:chExt cx="2441156" cy="1471172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3481" y="3584237"/>
                <a:ext cx="504000" cy="405563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964551" y="3441700"/>
                <a:ext cx="1810086" cy="147117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800" spc="-15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swimming styles &amp; stroke timing recognition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6476929" y="3205091"/>
              <a:ext cx="2485299" cy="1471172"/>
              <a:chOff x="4333481" y="4448863"/>
              <a:chExt cx="2485299" cy="1471172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1" t="8477" r="7134" b="8296"/>
              <a:stretch/>
            </p:blipFill>
            <p:spPr>
              <a:xfrm>
                <a:off x="4333481" y="4551046"/>
                <a:ext cx="504000" cy="496902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4952393" y="4448863"/>
                <a:ext cx="1866387" cy="147117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800" spc="-30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user-specific classification to </a:t>
                </a:r>
                <a:r>
                  <a:rPr lang="en-US" altLang="ko-KR" sz="2800" spc="-15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cover skill level differences</a:t>
                </a: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9005379" y="3205091"/>
              <a:ext cx="2491294" cy="1471172"/>
              <a:chOff x="4333481" y="5448652"/>
              <a:chExt cx="2481209" cy="1471172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8" t="6413" r="4262" b="6187"/>
              <a:stretch/>
            </p:blipFill>
            <p:spPr>
              <a:xfrm>
                <a:off x="4333481" y="5543820"/>
                <a:ext cx="504000" cy="490966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4952393" y="5448652"/>
                <a:ext cx="1862297" cy="147117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800" spc="-30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stroke timing detection using </a:t>
                </a:r>
                <a:r>
                  <a:rPr lang="en-US" altLang="ko-KR" sz="2800" spc="-15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barometric values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570004" y="4679709"/>
            <a:ext cx="10926671" cy="1577621"/>
            <a:chOff x="570004" y="4679709"/>
            <a:chExt cx="10926671" cy="1577621"/>
          </a:xfrm>
        </p:grpSpPr>
        <p:sp>
          <p:nvSpPr>
            <p:cNvPr id="22" name="TextBox 21"/>
            <p:cNvSpPr txBox="1"/>
            <p:nvPr/>
          </p:nvSpPr>
          <p:spPr>
            <a:xfrm>
              <a:off x="570004" y="4828877"/>
              <a:ext cx="3595129" cy="1428453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lIns="0" rIns="0" rtlCol="0">
              <a:no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ko-KR" sz="4800" dirty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  <a:r>
                <a:rPr lang="en-US" altLang="ko-KR" sz="3200" dirty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AME</a:t>
              </a:r>
              <a:r>
                <a:rPr lang="en-US" altLang="ko-KR" sz="4800" dirty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</a:t>
              </a:r>
              <a:r>
                <a:rPr lang="en-US" altLang="ko-KR" sz="3200" dirty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ESIGN</a:t>
              </a:r>
              <a:r>
                <a:rPr lang="en-US" altLang="ko-KR" sz="4800" dirty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  <a:p>
              <a:pPr algn="ctr">
                <a:lnSpc>
                  <a:spcPts val="3400"/>
                </a:lnSpc>
              </a:pPr>
              <a:r>
                <a:rPr lang="en-US" altLang="ko-KR" sz="32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</a:t>
              </a:r>
              <a:r>
                <a:rPr lang="en-US" altLang="ko-KR" sz="4800" dirty="0" smtClean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en-US" altLang="ko-KR" sz="48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lnSpc>
                  <a:spcPts val="3400"/>
                </a:lnSpc>
              </a:pPr>
              <a:r>
                <a:rPr lang="en-US" altLang="ko-KR" sz="4800" dirty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</a:t>
              </a:r>
              <a:r>
                <a:rPr lang="en-US" altLang="ko-KR" sz="3200" dirty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</a:t>
              </a:r>
              <a:r>
                <a:rPr lang="en-US" altLang="ko-KR" sz="4800" dirty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S</a:t>
              </a:r>
              <a:r>
                <a:rPr lang="en-US" altLang="ko-KR" sz="3200" dirty="0">
                  <a:ln w="15875">
                    <a:solidFill>
                      <a:srgbClr val="143350">
                        <a:alpha val="20000"/>
                      </a:srgbClr>
                    </a:solidFill>
                  </a:ln>
                  <a:solidFill>
                    <a:srgbClr val="1433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TUDY</a:t>
              </a:r>
              <a:endParaRPr lang="ko-KR" altLang="en-US" sz="4800" dirty="0">
                <a:ln w="15875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980948" y="4679709"/>
              <a:ext cx="2447599" cy="1471172"/>
              <a:chOff x="7954827" y="3435302"/>
              <a:chExt cx="2447599" cy="1471172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4827" y="3622545"/>
                <a:ext cx="504000" cy="308777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8567285" y="3435302"/>
                <a:ext cx="1835141" cy="147117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800" spc="-300" dirty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m</a:t>
                </a:r>
                <a:r>
                  <a:rPr lang="en-US" altLang="ko-KR" sz="2800" spc="-30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apping swimming styles</a:t>
                </a:r>
                <a:r>
                  <a:rPr lang="en-US" altLang="ko-KR" sz="2800" spc="-300" dirty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 </a:t>
                </a:r>
                <a:r>
                  <a:rPr lang="en-US" altLang="ko-KR" sz="2800" spc="-30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into game commands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471699" y="4679709"/>
              <a:ext cx="2490530" cy="1471172"/>
              <a:chOff x="7954827" y="4439713"/>
              <a:chExt cx="2490530" cy="147117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4827" y="4568657"/>
                <a:ext cx="504000" cy="425376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8568147" y="4439713"/>
                <a:ext cx="1877210" cy="147117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800" spc="-30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multi-player collaboration with social awareness cues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8949888" y="4679709"/>
              <a:ext cx="2546787" cy="1126462"/>
              <a:chOff x="7938025" y="5444124"/>
              <a:chExt cx="3922197" cy="1126462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8025" y="5519242"/>
                <a:ext cx="802280" cy="504000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8740307" y="5444124"/>
                <a:ext cx="3119915" cy="112646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800" spc="-150" dirty="0" smtClean="0">
                    <a:ln w="6350">
                      <a:solidFill>
                        <a:srgbClr val="143350">
                          <a:alpha val="20000"/>
                        </a:srgbClr>
                      </a:solidFill>
                    </a:ln>
                    <a:solidFill>
                      <a:srgbClr val="143351"/>
                    </a:solidFill>
                  </a:rPr>
                  <a:t>loss- &amp; latency-tolerant game design</a:t>
                </a:r>
              </a:p>
            </p:txBody>
          </p:sp>
        </p:grpSp>
      </p:grpSp>
      <p:cxnSp>
        <p:nvCxnSpPr>
          <p:cNvPr id="50" name="직선 연결선 49"/>
          <p:cNvCxnSpPr/>
          <p:nvPr/>
        </p:nvCxnSpPr>
        <p:spPr>
          <a:xfrm>
            <a:off x="695325" y="3202774"/>
            <a:ext cx="10801350" cy="0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95325" y="4685499"/>
            <a:ext cx="10801350" cy="0"/>
          </a:xfrm>
          <a:prstGeom prst="line">
            <a:avLst/>
          </a:prstGeom>
          <a:ln w="28575">
            <a:solidFill>
              <a:srgbClr val="143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627975" y="6550223"/>
            <a:ext cx="564025" cy="307777"/>
          </a:xfrm>
          <a:prstGeom prst="rect">
            <a:avLst/>
          </a:prstGeom>
          <a:noFill/>
        </p:spPr>
        <p:txBody>
          <a:bodyPr wrap="square" lIns="108000" tIns="0" rIns="0" bIns="0" rtlCol="0" anchor="b" anchorCtr="0">
            <a:spAutoFit/>
          </a:bodyPr>
          <a:lstStyle/>
          <a:p>
            <a:r>
              <a:rPr lang="en-US" altLang="ko-KR" sz="2000" dirty="0" smtClean="0">
                <a:ln w="6350">
                  <a:solidFill>
                    <a:srgbClr val="143350">
                      <a:alpha val="20000"/>
                    </a:srgbClr>
                  </a:solidFill>
                </a:ln>
                <a:solidFill>
                  <a:srgbClr val="143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p27</a:t>
            </a:r>
            <a:endParaRPr lang="ko-KR" altLang="en-US" sz="2000" dirty="0">
              <a:ln w="6350">
                <a:solidFill>
                  <a:srgbClr val="143350">
                    <a:alpha val="20000"/>
                  </a:srgbClr>
                </a:solidFill>
              </a:ln>
              <a:solidFill>
                <a:srgbClr val="1433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875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18889" y="728663"/>
            <a:ext cx="6721971" cy="2270303"/>
          </a:xfrm>
          <a:prstGeom prst="roundRect">
            <a:avLst>
              <a:gd name="adj" fmla="val 8912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rIns="90000" bIns="36000" rtlCol="0" anchor="ctr">
            <a:spAutoFit/>
          </a:bodyPr>
          <a:lstStyle/>
          <a:p>
            <a:pPr lvl="0"/>
            <a:r>
              <a:rPr lang="en-US" altLang="ko-KR" sz="3200" i="1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“A digital game where the outcome of </a:t>
            </a:r>
          </a:p>
          <a:p>
            <a:pPr lvl="0"/>
            <a:r>
              <a:rPr lang="en-US" altLang="ko-KR" sz="3200" i="1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game is predominantly determined </a:t>
            </a:r>
          </a:p>
          <a:p>
            <a:pPr lvl="0"/>
            <a:r>
              <a:rPr lang="en-US" altLang="ko-KR" sz="3200" i="1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physical effort.”</a:t>
            </a:r>
          </a:p>
          <a:p>
            <a:pPr lvl="0" algn="r"/>
            <a:r>
              <a:rPr lang="en-US" altLang="ko-KR" sz="2000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Florian Mueller</a:t>
            </a:r>
          </a:p>
          <a:p>
            <a:pPr lvl="0" algn="r"/>
            <a:r>
              <a:rPr lang="en-US" altLang="ko-KR" sz="2000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 of </a:t>
            </a:r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Melbourne</a:t>
            </a:r>
            <a:endParaRPr lang="ko-KR" altLang="en-US" dirty="0">
              <a:ln w="6350">
                <a:solidFill>
                  <a:srgbClr val="FDFDFD">
                    <a:alpha val="20000"/>
                  </a:srgbClr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92032" y="5065025"/>
            <a:ext cx="7624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Exertion Game</a:t>
            </a:r>
            <a:endParaRPr lang="ko-KR" altLang="en-US" sz="5400" b="1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77601" y="6550222"/>
            <a:ext cx="914400" cy="307777"/>
          </a:xfrm>
          <a:prstGeom prst="rect">
            <a:avLst/>
          </a:prstGeom>
          <a:noFill/>
        </p:spPr>
        <p:txBody>
          <a:bodyPr wrap="square" lIns="108000" tIns="0" rIns="108000" bIns="0" rtlCol="0" anchor="b" anchorCtr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p3</a:t>
            </a:r>
            <a:endParaRPr lang="ko-KR" altLang="en-US" sz="20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5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95326" y="3725882"/>
            <a:ext cx="5559424" cy="1902462"/>
          </a:xfrm>
          <a:prstGeom prst="roundRect">
            <a:avLst>
              <a:gd name="adj" fmla="val 15605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rIns="90000" bIns="36000" rtlCol="0" anchor="ctr">
            <a:spAutoFit/>
          </a:bodyPr>
          <a:lstStyle/>
          <a:p>
            <a:pPr lvl="0"/>
            <a:r>
              <a:rPr lang="en-US" altLang="ko-KR" sz="5400" b="1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Adapting</a:t>
            </a:r>
            <a:endParaRPr lang="en-US" altLang="ko-KR" sz="5400" b="1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altLang="ko-KR" sz="5400" b="1" dirty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exertion </a:t>
            </a:r>
            <a:r>
              <a:rPr lang="en-US" altLang="ko-KR" sz="5400" b="1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activities</a:t>
            </a:r>
            <a:endParaRPr lang="ko-KR" altLang="en-US" dirty="0">
              <a:ln w="6350">
                <a:solidFill>
                  <a:srgbClr val="FDFDFD">
                    <a:alpha val="20000"/>
                  </a:srgb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833" y="5677585"/>
            <a:ext cx="554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▶</a:t>
            </a:r>
            <a:r>
              <a:rPr lang="en-US" altLang="ko-KR" sz="2800" dirty="0" err="1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PCGamerBike</a:t>
            </a:r>
            <a:r>
              <a:rPr lang="en-US" altLang="ko-KR" sz="28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Kinect Sports</a:t>
            </a:r>
            <a:endParaRPr lang="ko-KR" altLang="en-US" sz="16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77601" y="6550222"/>
            <a:ext cx="914400" cy="307777"/>
          </a:xfrm>
          <a:prstGeom prst="rect">
            <a:avLst/>
          </a:prstGeom>
          <a:noFill/>
        </p:spPr>
        <p:txBody>
          <a:bodyPr wrap="square" lIns="108000" tIns="0" rIns="108000" bIns="0" rtlCol="0" anchor="b" anchorCtr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p4</a:t>
            </a:r>
            <a:endParaRPr lang="ko-KR" altLang="en-US" sz="20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27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274132" y="3814704"/>
            <a:ext cx="5221184" cy="1902462"/>
          </a:xfrm>
          <a:prstGeom prst="roundRect">
            <a:avLst>
              <a:gd name="adj" fmla="val 15605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lvl="0" algn="r"/>
            <a:r>
              <a:rPr lang="en-US" altLang="ko-KR" sz="5400" b="1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Supporting</a:t>
            </a:r>
            <a:endParaRPr lang="en-US" altLang="ko-KR" sz="5400" b="1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r"/>
            <a:r>
              <a:rPr lang="en-US" altLang="ko-KR" sz="5400" b="1" dirty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</a:t>
            </a:r>
            <a:r>
              <a:rPr lang="en-US" altLang="ko-KR" sz="5400" b="1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</a:t>
            </a:r>
            <a:endParaRPr lang="ko-KR" altLang="en-US" sz="3600" b="1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1217" y="5652403"/>
            <a:ext cx="831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▶</a:t>
            </a:r>
            <a:r>
              <a:rPr lang="en-US" altLang="ko-KR" sz="28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Jogging over Distance </a:t>
            </a:r>
            <a:r>
              <a:rPr lang="en-US" altLang="ko-KR" sz="20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[CHI ‘07]</a:t>
            </a:r>
            <a:r>
              <a:rPr lang="en-US" altLang="ko-KR" sz="28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Remote Impact </a:t>
            </a:r>
            <a:r>
              <a:rPr lang="en-US" altLang="ko-KR" sz="20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[CHI ‘08]</a:t>
            </a:r>
            <a:endParaRPr lang="ko-KR" altLang="en-US" sz="1600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77601" y="6550222"/>
            <a:ext cx="914400" cy="307777"/>
          </a:xfrm>
          <a:prstGeom prst="rect">
            <a:avLst/>
          </a:prstGeom>
          <a:noFill/>
        </p:spPr>
        <p:txBody>
          <a:bodyPr wrap="square" lIns="108000" tIns="0" rIns="108000" bIns="0" rtlCol="0" anchor="b" anchorCtr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p5</a:t>
            </a:r>
            <a:endParaRPr lang="ko-KR" altLang="en-US" sz="20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20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569290" y="2658000"/>
            <a:ext cx="1053419" cy="1352550"/>
          </a:xfrm>
          <a:prstGeom prst="downArrow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FCFDFD"/>
              </a:gs>
              <a:gs pos="59000">
                <a:srgbClr val="FCFDFD"/>
              </a:gs>
              <a:gs pos="57000">
                <a:schemeClr val="accent1">
                  <a:lumMod val="50000"/>
                </a:schemeClr>
              </a:gs>
            </a:gsLst>
            <a:lin ang="5400000" scaled="1"/>
          </a:gradFill>
          <a:ln w="38100">
            <a:solidFill>
              <a:srgbClr val="35475D">
                <a:alpha val="5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0000" rIns="180000" rtlCol="0" anchor="ctr" anchorCtr="0">
            <a:noAutofit/>
          </a:bodyPr>
          <a:lstStyle/>
          <a:p>
            <a:endParaRPr lang="ko-KR" altLang="en-US" sz="5400" b="1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5372" y="943829"/>
            <a:ext cx="104212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Ground-based exercise</a:t>
            </a:r>
            <a:endParaRPr lang="ko-KR" altLang="en-US" sz="4400" b="1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5372" y="4394749"/>
            <a:ext cx="104212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Water-based exercise</a:t>
            </a:r>
            <a:endParaRPr lang="ko-KR" altLang="en-US" sz="4400" b="1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12572" y="1786074"/>
            <a:ext cx="6966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▶</a:t>
            </a:r>
            <a:r>
              <a:rPr lang="en-US" altLang="ko-KR" sz="32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Jogging, Cycling, Running…</a:t>
            </a:r>
            <a:endParaRPr lang="ko-KR" altLang="en-US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12571" y="5241040"/>
            <a:ext cx="6966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▶</a:t>
            </a:r>
            <a:r>
              <a:rPr lang="en-US" altLang="ko-KR" sz="32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Swimming, Snorkeling…</a:t>
            </a:r>
            <a:endParaRPr lang="ko-KR" altLang="en-US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77601" y="6550222"/>
            <a:ext cx="914400" cy="307777"/>
          </a:xfrm>
          <a:prstGeom prst="rect">
            <a:avLst/>
          </a:prstGeom>
          <a:noFill/>
        </p:spPr>
        <p:txBody>
          <a:bodyPr wrap="square" lIns="108000" tIns="0" rIns="108000" bIns="0" rtlCol="0" anchor="b" anchorCtr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p6</a:t>
            </a:r>
            <a:endParaRPr lang="ko-KR" altLang="en-US" sz="20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88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41461" y="1098385"/>
            <a:ext cx="6966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Transforming</a:t>
            </a:r>
            <a:endParaRPr lang="ko-KR" altLang="en-US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1496" y="2387466"/>
            <a:ext cx="251740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600" dirty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ko-KR" sz="3600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ctivity into</a:t>
            </a:r>
            <a:endParaRPr lang="ko-KR" altLang="en-US" sz="1600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2994" y="1332357"/>
            <a:ext cx="4553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swimming</a:t>
            </a:r>
            <a:endParaRPr lang="ko-KR" altLang="en-US" sz="5400" b="1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9779" y="2671821"/>
            <a:ext cx="5363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multi-player</a:t>
            </a:r>
            <a:endParaRPr lang="ko-KR" altLang="en-US" sz="5400" b="1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6718" y="3612840"/>
            <a:ext cx="3273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 smtClean="0">
                <a:ln w="6350">
                  <a:solidFill>
                    <a:srgbClr val="FCFDFD">
                      <a:alpha val="20000"/>
                    </a:srgbClr>
                  </a:solidFill>
                </a:ln>
                <a:solidFill>
                  <a:srgbClr val="FC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exergame</a:t>
            </a:r>
            <a:endParaRPr lang="ko-KR" altLang="en-US" sz="3600" b="1" dirty="0">
              <a:ln w="6350">
                <a:solidFill>
                  <a:srgbClr val="FCFDFD">
                    <a:alpha val="20000"/>
                  </a:srgbClr>
                </a:solidFill>
              </a:ln>
              <a:solidFill>
                <a:srgbClr val="FC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77601" y="6550222"/>
            <a:ext cx="914400" cy="307777"/>
          </a:xfrm>
          <a:prstGeom prst="rect">
            <a:avLst/>
          </a:prstGeom>
          <a:noFill/>
        </p:spPr>
        <p:txBody>
          <a:bodyPr wrap="square" lIns="108000" tIns="0" rIns="108000" bIns="0" rtlCol="0" anchor="b" anchorCtr="0">
            <a:spAutoFit/>
          </a:bodyPr>
          <a:lstStyle/>
          <a:p>
            <a:pPr algn="r"/>
            <a:r>
              <a:rPr lang="en-US" altLang="ko-KR" sz="2000" dirty="0" smtClean="0">
                <a:ln w="6350">
                  <a:solidFill>
                    <a:srgbClr val="FDFDFD">
                      <a:alpha val="20000"/>
                    </a:srgbClr>
                  </a:solidFill>
                </a:ln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p7</a:t>
            </a:r>
            <a:endParaRPr lang="ko-KR" altLang="en-US" sz="2000" dirty="0">
              <a:ln w="6350">
                <a:solidFill>
                  <a:srgbClr val="FDFDFD">
                    <a:alpha val="20000"/>
                  </a:srgbClr>
                </a:solidFill>
              </a:ln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195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byDi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27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8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20860</TotalTime>
  <Words>4706</Words>
  <Application>Microsoft Office PowerPoint</Application>
  <PresentationFormat>와이드스크린</PresentationFormat>
  <Paragraphs>805</Paragraphs>
  <Slides>35</Slides>
  <Notes>35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Cambria Math</vt:lpstr>
      <vt:lpstr>Georgia</vt:lpstr>
      <vt:lpstr>Office 테마</vt:lpstr>
      <vt:lpstr>MobyDick An Interactive Multi-swimmer Exergame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MobyDick: An Interactive Multi-swimmer Exergame</dc:title>
  <dc:creator>Woohyeok Choi</dc:creator>
  <cp:lastModifiedBy>Woohyeok Choi</cp:lastModifiedBy>
  <cp:revision>1089</cp:revision>
  <cp:lastPrinted>2014-10-30T23:11:30Z</cp:lastPrinted>
  <dcterms:created xsi:type="dcterms:W3CDTF">2014-09-29T04:20:38Z</dcterms:created>
  <dcterms:modified xsi:type="dcterms:W3CDTF">2014-11-06T18:25:22Z</dcterms:modified>
  <cp:contentStatus/>
</cp:coreProperties>
</file>